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sts.dp.la/listinfo/dpla-ebook-working-group" TargetMode="External"/><Relationship Id="rId3" Type="http://schemas.openxmlformats.org/officeDocument/2006/relationships/hyperlink" Target="https://plus.google.com/communities/101897770604760848962" TargetMode="External"/><Relationship Id="rId4" Type="http://schemas.openxmlformats.org/officeDocument/2006/relationships/hyperlink" Target="https://digitalpubliclibraryofamerica.atlassian.net/wiki/display/EW/Ebook+Workgroup+Hom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Layout of library ebook ecosystem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Workstreams provide the support for our projects. Allow for streamlining efforts across projects. They are comprised of all librarians willing to volunteer. In many cases, the workstreams already exist!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Workstreams can support these projects. What else?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graphic represents projects NYPL is working on; what other large-scale, collaborative, and/or nationally scoped ebook groups and projects are there?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 to remain </a:t>
            </a:r>
            <a:r>
              <a:rPr i="1" lang="en"/>
              <a:t>accessible </a:t>
            </a:r>
            <a:r>
              <a:rPr lang="en"/>
              <a:t>and </a:t>
            </a:r>
            <a:r>
              <a:rPr i="1" lang="en"/>
              <a:t>transparent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Regular phone calls for each workstream?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Listserv</a:t>
            </a:r>
            <a:r>
              <a:rPr lang="en"/>
              <a:t> for sharing information with larger community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Face 2 face meeting each quarter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Community conversations on</a:t>
            </a:r>
            <a:r>
              <a:rPr lang="en" u="sng">
                <a:solidFill>
                  <a:schemeClr val="hlink"/>
                </a:solidFill>
                <a:hlinkClick r:id="rId3"/>
              </a:rPr>
              <a:t> Google+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Final products live on </a:t>
            </a:r>
            <a:r>
              <a:rPr lang="en" u="sng">
                <a:solidFill>
                  <a:schemeClr val="hlink"/>
                </a:solidFill>
                <a:hlinkClick r:id="rId4"/>
              </a:rPr>
              <a:t>Wiki space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Relationship Id="rId7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Library Ebook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Working Group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300" y="1222550"/>
            <a:ext cx="2514075" cy="212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072816" y="672082"/>
            <a:ext cx="1565412" cy="1093031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072816" y="1765113"/>
            <a:ext cx="1565412" cy="1093031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305916" y="1218613"/>
            <a:ext cx="1565412" cy="1093031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578600" y="672082"/>
            <a:ext cx="1565412" cy="1093031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6305918" y="99300"/>
            <a:ext cx="1564931" cy="1124809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7743212" y="902479"/>
            <a:ext cx="1347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LEAP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Marketplace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510541" y="345582"/>
            <a:ext cx="1156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SimplyE for Consortia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575913" y="1451754"/>
            <a:ext cx="980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Open eBooks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315483" y="993656"/>
            <a:ext cx="980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SimplyE</a:t>
            </a:r>
          </a:p>
        </p:txBody>
      </p:sp>
      <p:sp>
        <p:nvSpPr>
          <p:cNvPr id="82" name="Shape 82"/>
          <p:cNvSpPr/>
          <p:nvPr/>
        </p:nvSpPr>
        <p:spPr>
          <a:xfrm>
            <a:off x="6305908" y="2311630"/>
            <a:ext cx="1565412" cy="1093031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7578600" y="1765109"/>
            <a:ext cx="1565412" cy="1093031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032944" y="2858107"/>
            <a:ext cx="1565412" cy="1093031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800077" y="2311630"/>
            <a:ext cx="1565412" cy="1093031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2518200" y="2858132"/>
            <a:ext cx="1565412" cy="1093031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280865" y="3404643"/>
            <a:ext cx="1565412" cy="1093031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283265" y="3407455"/>
            <a:ext cx="1565412" cy="1093031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3800077" y="3404643"/>
            <a:ext cx="1565412" cy="1093031"/>
          </a:xfrm>
          <a:prstGeom prst="flowChartPreparation">
            <a:avLst/>
          </a:prstGeom>
          <a:solidFill>
            <a:srgbClr val="FFE599"/>
          </a:solidFill>
          <a:ln cap="flat" cmpd="sng" w="2857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518190" y="3951172"/>
            <a:ext cx="1565412" cy="1093031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959052" y="3726131"/>
            <a:ext cx="12474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200"/>
              <a:t>Ebook Super Friends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959052" y="2633167"/>
            <a:ext cx="124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Content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131820" y="3179643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Governance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231834" y="1995491"/>
            <a:ext cx="12474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Outreach 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Advocacy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414820" y="2520643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Tech Functionality</a:t>
            </a:r>
          </a:p>
        </p:txBody>
      </p:sp>
      <p:sp>
        <p:nvSpPr>
          <p:cNvPr id="96" name="Shape 96"/>
          <p:cNvSpPr/>
          <p:nvPr/>
        </p:nvSpPr>
        <p:spPr>
          <a:xfrm>
            <a:off x="3800074" y="1218625"/>
            <a:ext cx="1629100" cy="1093025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959097" y="1451741"/>
            <a:ext cx="12474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Operational Readiness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627095" y="3179618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DCWG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627095" y="4272681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ReadersFirst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389770" y="3726143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ASCLA</a:t>
            </a:r>
          </a:p>
        </p:txBody>
      </p:sp>
      <p:sp>
        <p:nvSpPr>
          <p:cNvPr id="101" name="Shape 101"/>
          <p:cNvSpPr/>
          <p:nvPr/>
        </p:nvSpPr>
        <p:spPr>
          <a:xfrm>
            <a:off x="7547690" y="2858143"/>
            <a:ext cx="1565412" cy="1093031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567040" y="1765055"/>
            <a:ext cx="1565412" cy="1093031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5022915" y="3951155"/>
            <a:ext cx="1565412" cy="1093031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294265" y="2311630"/>
            <a:ext cx="1565412" cy="1093031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2567040" y="671980"/>
            <a:ext cx="1565412" cy="1093031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54500" y="205925"/>
            <a:ext cx="1564800" cy="342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63100" y="205923"/>
            <a:ext cx="134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Advisory Board</a:t>
            </a:r>
          </a:p>
        </p:txBody>
      </p:sp>
      <p:sp>
        <p:nvSpPr>
          <p:cNvPr id="108" name="Shape 108"/>
          <p:cNvSpPr/>
          <p:nvPr/>
        </p:nvSpPr>
        <p:spPr>
          <a:xfrm>
            <a:off x="154500" y="548825"/>
            <a:ext cx="1564800" cy="3429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279075" y="548823"/>
            <a:ext cx="134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Workstream</a:t>
            </a:r>
          </a:p>
        </p:txBody>
      </p:sp>
      <p:sp>
        <p:nvSpPr>
          <p:cNvPr id="110" name="Shape 110"/>
          <p:cNvSpPr/>
          <p:nvPr/>
        </p:nvSpPr>
        <p:spPr>
          <a:xfrm>
            <a:off x="154500" y="902475"/>
            <a:ext cx="1564800" cy="3429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279075" y="902473"/>
            <a:ext cx="134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Projects</a:t>
            </a:r>
          </a:p>
        </p:txBody>
      </p:sp>
      <p:sp>
        <p:nvSpPr>
          <p:cNvPr id="112" name="Shape 112"/>
          <p:cNvSpPr/>
          <p:nvPr/>
        </p:nvSpPr>
        <p:spPr>
          <a:xfrm>
            <a:off x="154500" y="1258775"/>
            <a:ext cx="1564800" cy="342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279075" y="1258785"/>
            <a:ext cx="134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Related Orgs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403145" y="2633081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Vendors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675945" y="2133456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Publishers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675945" y="993506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Distributors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141845" y="4267206"/>
            <a:ext cx="1347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Bookstores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652737" y="2041041"/>
            <a:ext cx="1347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Enki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656612" y="3134016"/>
            <a:ext cx="1347600" cy="54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Amigos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686000" y="132325"/>
            <a:ext cx="9083937" cy="5011377"/>
          </a:xfrm>
          <a:custGeom>
            <a:pathLst>
              <a:path extrusionOk="0" h="193639" w="357073">
                <a:moveTo>
                  <a:pt x="0" y="168721"/>
                </a:moveTo>
                <a:cubicBezTo>
                  <a:pt x="24460" y="140603"/>
                  <a:pt x="92011" y="242"/>
                  <a:pt x="146761" y="14"/>
                </a:cubicBezTo>
                <a:cubicBezTo>
                  <a:pt x="201510" y="-214"/>
                  <a:pt x="299923" y="141061"/>
                  <a:pt x="328498" y="167350"/>
                </a:cubicBezTo>
                <a:cubicBezTo>
                  <a:pt x="357073" y="193639"/>
                  <a:pt x="319925" y="159348"/>
                  <a:pt x="318211" y="157748"/>
                </a:cubicBezTo>
              </a:path>
            </a:pathLst>
          </a:custGeom>
          <a:noFill/>
          <a:ln cap="flat" cmpd="sng" w="28575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25" name="Shape 125"/>
          <p:cNvSpPr/>
          <p:nvPr/>
        </p:nvSpPr>
        <p:spPr>
          <a:xfrm>
            <a:off x="4413144" y="1675744"/>
            <a:ext cx="953334" cy="65267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413144" y="2328415"/>
            <a:ext cx="953334" cy="652670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164101" y="2002089"/>
            <a:ext cx="953334" cy="65267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5939165" y="1675744"/>
            <a:ext cx="953334" cy="65267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164103" y="1333725"/>
            <a:ext cx="953042" cy="671646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039413" y="1813319"/>
            <a:ext cx="820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LEAP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Marketplace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288718" y="1480784"/>
            <a:ext cx="704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SimplyE for Consortia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328530" y="2141302"/>
            <a:ext cx="596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Open eBooks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60928" y="1867762"/>
            <a:ext cx="5967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SimplyE</a:t>
            </a:r>
          </a:p>
        </p:txBody>
      </p:sp>
      <p:sp>
        <p:nvSpPr>
          <p:cNvPr id="134" name="Shape 134"/>
          <p:cNvSpPr/>
          <p:nvPr/>
        </p:nvSpPr>
        <p:spPr>
          <a:xfrm>
            <a:off x="5164097" y="2654751"/>
            <a:ext cx="953334" cy="652670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939165" y="2328412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388863" y="2981063"/>
            <a:ext cx="953334" cy="652670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638047" y="2654751"/>
            <a:ext cx="953334" cy="652670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857385" y="2981078"/>
            <a:ext cx="953334" cy="652670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103849" y="3307410"/>
            <a:ext cx="953334" cy="652670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150307" y="3309090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638047" y="3307411"/>
            <a:ext cx="953334" cy="652670"/>
          </a:xfrm>
          <a:prstGeom prst="flowChartPreparation">
            <a:avLst/>
          </a:prstGeom>
          <a:solidFill>
            <a:srgbClr val="FFE599"/>
          </a:solidFill>
          <a:ln cap="flat" cmpd="sng" w="2857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857379" y="3633754"/>
            <a:ext cx="953334" cy="652670"/>
          </a:xfrm>
          <a:prstGeom prst="flowChartPreparation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734863" y="3499378"/>
            <a:ext cx="7599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Ebook Super Friends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734863" y="2846747"/>
            <a:ext cx="7599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Content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449078" y="3173059"/>
            <a:ext cx="820800" cy="26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Governance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509986" y="2465978"/>
            <a:ext cx="7599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Outreach 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Advocacy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230424" y="2779557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Tech Functionality</a:t>
            </a:r>
          </a:p>
        </p:txBody>
      </p:sp>
      <p:sp>
        <p:nvSpPr>
          <p:cNvPr id="148" name="Shape 148"/>
          <p:cNvSpPr/>
          <p:nvPr/>
        </p:nvSpPr>
        <p:spPr>
          <a:xfrm>
            <a:off x="3638046" y="2002096"/>
            <a:ext cx="992120" cy="652666"/>
          </a:xfrm>
          <a:prstGeom prst="flowChartPreparation">
            <a:avLst/>
          </a:prstGeom>
          <a:solidFill>
            <a:srgbClr val="D9D2E9"/>
          </a:solidFill>
          <a:ln cap="flat" cmpd="sng" w="28575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3734890" y="2141294"/>
            <a:ext cx="7599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Operational Readiness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923703" y="3173044"/>
            <a:ext cx="820799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DCWG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923703" y="3825733"/>
            <a:ext cx="820799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ReadersFirst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170173" y="3499385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ASCLA</a:t>
            </a:r>
          </a:p>
        </p:txBody>
      </p:sp>
      <p:sp>
        <p:nvSpPr>
          <p:cNvPr id="153" name="Shape 153"/>
          <p:cNvSpPr/>
          <p:nvPr/>
        </p:nvSpPr>
        <p:spPr>
          <a:xfrm>
            <a:off x="5920341" y="2981085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887129" y="2328380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382755" y="3633744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112010" y="2654751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887129" y="1675684"/>
            <a:ext cx="953334" cy="652670"/>
          </a:xfrm>
          <a:prstGeom prst="flowChartPreparation">
            <a:avLst/>
          </a:prstGeom>
          <a:solidFill>
            <a:srgbClr val="EFEFEF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2178318" y="2846695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Vendors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953452" y="2548359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Publishers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953452" y="1867673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Distributors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55183" y="3822464"/>
            <a:ext cx="8208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Bookstores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443950" y="88475"/>
            <a:ext cx="2000700" cy="922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/>
              <a:t>Ebook Working Group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Library Ebook “Super Friends” Advisory Board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71900" y="1826800"/>
            <a:ext cx="75228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 small group of leaders tasked with: 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driving momentum toward a national digital strategy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offering input where needed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facilitating connections within community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725" y="3260417"/>
            <a:ext cx="2297625" cy="15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674" y="3157775"/>
            <a:ext cx="1673002" cy="17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Shape 175"/>
          <p:cNvCxnSpPr>
            <a:stCxn id="176" idx="3"/>
            <a:endCxn id="177" idx="1"/>
          </p:cNvCxnSpPr>
          <p:nvPr/>
        </p:nvCxnSpPr>
        <p:spPr>
          <a:xfrm flipH="1" rot="10800000">
            <a:off x="2958300" y="1973050"/>
            <a:ext cx="3317400" cy="232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8" name="Shape 178"/>
          <p:cNvCxnSpPr>
            <a:stCxn id="179" idx="3"/>
            <a:endCxn id="180" idx="1"/>
          </p:cNvCxnSpPr>
          <p:nvPr/>
        </p:nvCxnSpPr>
        <p:spPr>
          <a:xfrm>
            <a:off x="2873450" y="1837025"/>
            <a:ext cx="3492300" cy="256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1" name="Shape 181"/>
          <p:cNvSpPr/>
          <p:nvPr/>
        </p:nvSpPr>
        <p:spPr>
          <a:xfrm>
            <a:off x="812450" y="2990800"/>
            <a:ext cx="2151000" cy="2079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Workstreams</a:t>
            </a:r>
          </a:p>
        </p:txBody>
      </p:sp>
      <p:sp>
        <p:nvSpPr>
          <p:cNvPr id="183" name="Shape 183"/>
          <p:cNvSpPr/>
          <p:nvPr/>
        </p:nvSpPr>
        <p:spPr>
          <a:xfrm>
            <a:off x="3322525" y="1615000"/>
            <a:ext cx="2504100" cy="2503500"/>
          </a:xfrm>
          <a:prstGeom prst="ellipse">
            <a:avLst/>
          </a:prstGeom>
          <a:solidFill>
            <a:srgbClr val="B4A7D6"/>
          </a:solidFill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185700" y="691175"/>
            <a:ext cx="2151000" cy="2079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185700" y="2990800"/>
            <a:ext cx="2151000" cy="2079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22450" y="691175"/>
            <a:ext cx="2151000" cy="20790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902450" y="1176125"/>
            <a:ext cx="19710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-indie &amp; self pub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-licensing models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-alternative formats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-public domain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987300" y="827525"/>
            <a:ext cx="1406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Content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558150" y="691175"/>
            <a:ext cx="14061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Tech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Functionality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094900" y="3138675"/>
            <a:ext cx="14061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Outreach &amp;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Advocacy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558150" y="3138675"/>
            <a:ext cx="14061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Operational Readiness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987300" y="3637150"/>
            <a:ext cx="19710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 promote initiatives to larger community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-recruit  members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-identify opportunities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275700" y="1312250"/>
            <a:ext cx="19710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-test 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-prioritize features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6365700" y="3741375"/>
            <a:ext cx="19710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-business operation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871525" y="1909300"/>
            <a:ext cx="1406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Governance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439825" y="2257900"/>
            <a:ext cx="23595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 offer recommendations on library-owned products and organization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-advise on digital content projects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3" name="Shape 193"/>
          <p:cNvCxnSpPr>
            <a:endCxn id="189" idx="0"/>
          </p:cNvCxnSpPr>
          <p:nvPr/>
        </p:nvCxnSpPr>
        <p:spPr>
          <a:xfrm>
            <a:off x="1797950" y="2770275"/>
            <a:ext cx="0" cy="36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4" name="Shape 194"/>
          <p:cNvCxnSpPr>
            <a:stCxn id="177" idx="2"/>
            <a:endCxn id="190" idx="0"/>
          </p:cNvCxnSpPr>
          <p:nvPr/>
        </p:nvCxnSpPr>
        <p:spPr>
          <a:xfrm>
            <a:off x="7261200" y="2634050"/>
            <a:ext cx="0" cy="504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Projects</a:t>
            </a:r>
          </a:p>
        </p:txBody>
      </p:sp>
      <p:sp>
        <p:nvSpPr>
          <p:cNvPr id="200" name="Shape 200"/>
          <p:cNvSpPr/>
          <p:nvPr/>
        </p:nvSpPr>
        <p:spPr>
          <a:xfrm>
            <a:off x="1352725" y="2455213"/>
            <a:ext cx="2048978" cy="169259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2935258" y="1608894"/>
            <a:ext cx="2048978" cy="169259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2935258" y="3301484"/>
            <a:ext cx="2048978" cy="169259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549271" y="2455213"/>
            <a:ext cx="2048978" cy="169259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6215096" y="1608894"/>
            <a:ext cx="2048978" cy="169259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549275" y="721924"/>
            <a:ext cx="2048350" cy="1741800"/>
          </a:xfrm>
          <a:prstGeom prst="flowChartPreparation">
            <a:avLst/>
          </a:prstGeom>
          <a:solidFill>
            <a:srgbClr val="76A5AF"/>
          </a:solidFill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1554504" y="2928907"/>
            <a:ext cx="1515900" cy="6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LEAP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Marketplace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318339" y="2082685"/>
            <a:ext cx="12828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SimplyE for Consortia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318339" y="3658237"/>
            <a:ext cx="12828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Open eBooks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932050" y="1287899"/>
            <a:ext cx="12828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SimplyE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932362" y="2928899"/>
            <a:ext cx="12828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Enki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598175" y="2106736"/>
            <a:ext cx="12828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Amigos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List of super friend inputs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81950" y="867050"/>
            <a:ext cx="2689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Groups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Readersfirst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ALA DCWG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ASCLA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GWLA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Charlotte Initiative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ICOLC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566500" y="966150"/>
            <a:ext cx="2689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Thematic workstreams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Interoperablity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Communication and advicacy </a:t>
            </a:r>
          </a:p>
          <a:p>
            <a:pPr indent="-304800" lvl="0" marL="457200" rtl="0">
              <a:spcBef>
                <a:spcPts val="0"/>
              </a:spcBef>
              <a:buChar char="●"/>
            </a:pPr>
            <a:r>
              <a:t/>
            </a:r>
            <a:endParaRPr sz="1200"/>
          </a:p>
        </p:txBody>
      </p:sp>
      <p:sp>
        <p:nvSpPr>
          <p:cNvPr id="219" name="Shape 219"/>
          <p:cNvSpPr txBox="1"/>
          <p:nvPr/>
        </p:nvSpPr>
        <p:spPr>
          <a:xfrm>
            <a:off x="5256000" y="1038600"/>
            <a:ext cx="2689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Projects 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LEAP 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●"/>
            </a:pPr>
            <a:r>
              <a:rPr lang="en" sz="1200"/>
              <a:t>SimplyE </a:t>
            </a:r>
          </a:p>
          <a:p>
            <a:pPr indent="-304800" lvl="1" marL="914400" rtl="0">
              <a:spcBef>
                <a:spcPts val="0"/>
              </a:spcBef>
              <a:buSzPct val="100000"/>
              <a:buChar char="○"/>
            </a:pPr>
            <a:r>
              <a:rPr lang="en" sz="1200"/>
              <a:t> SimplyE for K12</a:t>
            </a:r>
          </a:p>
          <a:p>
            <a:pPr indent="-304800" lvl="1" marL="914400" rtl="0">
              <a:spcBef>
                <a:spcPts val="0"/>
              </a:spcBef>
              <a:buSzPct val="100000"/>
              <a:buChar char="○"/>
            </a:pPr>
            <a:r>
              <a:rPr lang="en" sz="1200"/>
              <a:t>SimplyE for Reseach </a:t>
            </a:r>
          </a:p>
          <a:p>
            <a:pPr indent="-304800" lvl="0" marL="457200" rtl="0">
              <a:spcBef>
                <a:spcPts val="0"/>
              </a:spcBef>
              <a:buChar char="●"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Partners/Related work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38412" t="7672"/>
          <a:stretch/>
        </p:blipFill>
        <p:spPr>
          <a:xfrm>
            <a:off x="1160150" y="722562"/>
            <a:ext cx="3949450" cy="432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5658050" y="1066337"/>
            <a:ext cx="23580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Other orgs: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-ASCLA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-GWLA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-Charlotte Initiative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-ICOLC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 strategies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25" y="1049650"/>
            <a:ext cx="1552800" cy="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600" y="858450"/>
            <a:ext cx="1380075" cy="13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925" y="858450"/>
            <a:ext cx="1876581" cy="138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197" y="2821474"/>
            <a:ext cx="1461524" cy="14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124" y="3615319"/>
            <a:ext cx="3609024" cy="7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779125" y="2218762"/>
            <a:ext cx="1876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Phone call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486125" y="2390187"/>
            <a:ext cx="1876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Listserv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330300" y="2390187"/>
            <a:ext cx="1876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Face to face meetings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73200" y="4358187"/>
            <a:ext cx="1876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Google+ community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275387" y="4540787"/>
            <a:ext cx="1876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Wiki space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