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7" r:id="rId2"/>
    <p:sldId id="260" r:id="rId3"/>
    <p:sldId id="265" r:id="rId4"/>
    <p:sldId id="256" r:id="rId5"/>
    <p:sldId id="264" r:id="rId6"/>
    <p:sldId id="262" r:id="rId7"/>
    <p:sldId id="266" r:id="rId8"/>
    <p:sldId id="267" r:id="rId9"/>
    <p:sldId id="263"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913" autoAdjust="0"/>
    <p:restoredTop sz="83167" autoAdjust="0"/>
  </p:normalViewPr>
  <p:slideViewPr>
    <p:cSldViewPr snapToGrid="0">
      <p:cViewPr varScale="1">
        <p:scale>
          <a:sx n="93" d="100"/>
          <a:sy n="93" d="100"/>
        </p:scale>
        <p:origin x="462" y="90"/>
      </p:cViewPr>
      <p:guideLst/>
    </p:cSldViewPr>
  </p:slideViewPr>
  <p:notesTextViewPr>
    <p:cViewPr>
      <p:scale>
        <a:sx n="1" d="1"/>
        <a:sy n="1" d="1"/>
      </p:scale>
      <p:origin x="0" y="0"/>
    </p:cViewPr>
  </p:notesTextViewPr>
  <p:notesViewPr>
    <p:cSldViewPr snapToGrid="0">
      <p:cViewPr varScale="1">
        <p:scale>
          <a:sx n="59" d="100"/>
          <a:sy n="59" d="100"/>
        </p:scale>
        <p:origin x="117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63690E1-CE11-486A-AE3D-2313DF5155BF}" type="doc">
      <dgm:prSet loTypeId="urn:microsoft.com/office/officeart/2005/8/layout/arrow6" loCatId="process" qsTypeId="urn:microsoft.com/office/officeart/2005/8/quickstyle/simple1" qsCatId="simple" csTypeId="urn:microsoft.com/office/officeart/2005/8/colors/accent1_2" csCatId="accent1" phldr="1"/>
      <dgm:spPr/>
      <dgm:t>
        <a:bodyPr/>
        <a:lstStyle/>
        <a:p>
          <a:endParaRPr lang="en-US"/>
        </a:p>
      </dgm:t>
    </dgm:pt>
    <dgm:pt modelId="{657136BC-3A37-4B22-ADDD-82B6AAA58039}">
      <dgm:prSet phldrT="[Text]"/>
      <dgm:spPr/>
      <dgm:t>
        <a:bodyPr/>
        <a:lstStyle/>
        <a:p>
          <a:pPr algn="ctr"/>
          <a:r>
            <a:rPr lang="en-US" dirty="0" smtClean="0"/>
            <a:t>Direct contact</a:t>
          </a:r>
          <a:endParaRPr lang="en-US" dirty="0"/>
        </a:p>
      </dgm:t>
    </dgm:pt>
    <dgm:pt modelId="{3229DFD3-83D3-47F9-8AB7-8421F807C039}" type="sibTrans" cxnId="{254B6D68-7914-4C96-96C5-6E74181BC7DA}">
      <dgm:prSet/>
      <dgm:spPr/>
      <dgm:t>
        <a:bodyPr/>
        <a:lstStyle/>
        <a:p>
          <a:endParaRPr lang="en-US"/>
        </a:p>
      </dgm:t>
    </dgm:pt>
    <dgm:pt modelId="{21344917-4C2A-4D00-9289-502C07EEDABC}" type="parTrans" cxnId="{254B6D68-7914-4C96-96C5-6E74181BC7DA}">
      <dgm:prSet/>
      <dgm:spPr/>
      <dgm:t>
        <a:bodyPr/>
        <a:lstStyle/>
        <a:p>
          <a:endParaRPr lang="en-US"/>
        </a:p>
      </dgm:t>
    </dgm:pt>
    <dgm:pt modelId="{50DEF790-7CCC-4D2D-BCB9-FF038E12153A}">
      <dgm:prSet phldrT="[Text]"/>
      <dgm:spPr/>
      <dgm:t>
        <a:bodyPr/>
        <a:lstStyle/>
        <a:p>
          <a:pPr algn="ctr"/>
          <a:r>
            <a:rPr lang="en-US" dirty="0" smtClean="0"/>
            <a:t>Direct distribution</a:t>
          </a:r>
          <a:endParaRPr lang="en-US" dirty="0"/>
        </a:p>
      </dgm:t>
    </dgm:pt>
    <dgm:pt modelId="{4219CBF8-4DB2-4C15-BBEA-25941DC7CBDF}" type="parTrans" cxnId="{73523E7D-5E7F-4740-BD74-3A45B2FD1AA2}">
      <dgm:prSet/>
      <dgm:spPr/>
      <dgm:t>
        <a:bodyPr/>
        <a:lstStyle/>
        <a:p>
          <a:endParaRPr lang="en-US"/>
        </a:p>
      </dgm:t>
    </dgm:pt>
    <dgm:pt modelId="{6A9BA2A1-A07F-4514-91DA-DF012A8C83D6}" type="sibTrans" cxnId="{73523E7D-5E7F-4740-BD74-3A45B2FD1AA2}">
      <dgm:prSet/>
      <dgm:spPr/>
      <dgm:t>
        <a:bodyPr/>
        <a:lstStyle/>
        <a:p>
          <a:endParaRPr lang="en-US"/>
        </a:p>
      </dgm:t>
    </dgm:pt>
    <dgm:pt modelId="{E7CB8B25-AB37-4259-8D54-E81EA4CABA68}" type="pres">
      <dgm:prSet presAssocID="{E63690E1-CE11-486A-AE3D-2313DF5155BF}" presName="compositeShape" presStyleCnt="0">
        <dgm:presLayoutVars>
          <dgm:chMax val="2"/>
          <dgm:dir/>
          <dgm:resizeHandles val="exact"/>
        </dgm:presLayoutVars>
      </dgm:prSet>
      <dgm:spPr/>
      <dgm:t>
        <a:bodyPr/>
        <a:lstStyle/>
        <a:p>
          <a:endParaRPr lang="en-US"/>
        </a:p>
      </dgm:t>
    </dgm:pt>
    <dgm:pt modelId="{2FC80D14-C9A5-4A28-BCE5-A29FD370AE71}" type="pres">
      <dgm:prSet presAssocID="{E63690E1-CE11-486A-AE3D-2313DF5155BF}" presName="ribbon" presStyleLbl="node1" presStyleIdx="0" presStyleCnt="1" custLinFactNeighborX="-2818" custLinFactNeighborY="312"/>
      <dgm:spPr/>
      <dgm:t>
        <a:bodyPr/>
        <a:lstStyle/>
        <a:p>
          <a:endParaRPr lang="en-US"/>
        </a:p>
      </dgm:t>
    </dgm:pt>
    <dgm:pt modelId="{ED51DF0B-39D6-414B-8B45-7C9620029448}" type="pres">
      <dgm:prSet presAssocID="{E63690E1-CE11-486A-AE3D-2313DF5155BF}" presName="leftArrowText" presStyleLbl="node1" presStyleIdx="0" presStyleCnt="1">
        <dgm:presLayoutVars>
          <dgm:chMax val="0"/>
          <dgm:bulletEnabled val="1"/>
        </dgm:presLayoutVars>
      </dgm:prSet>
      <dgm:spPr/>
      <dgm:t>
        <a:bodyPr/>
        <a:lstStyle/>
        <a:p>
          <a:endParaRPr lang="en-US"/>
        </a:p>
      </dgm:t>
    </dgm:pt>
    <dgm:pt modelId="{FDAF4DE1-888A-4CB3-85C0-7B1F0BDCE891}" type="pres">
      <dgm:prSet presAssocID="{E63690E1-CE11-486A-AE3D-2313DF5155BF}" presName="rightArrowText" presStyleLbl="node1" presStyleIdx="0" presStyleCnt="1">
        <dgm:presLayoutVars>
          <dgm:chMax val="0"/>
          <dgm:bulletEnabled val="1"/>
        </dgm:presLayoutVars>
      </dgm:prSet>
      <dgm:spPr/>
      <dgm:t>
        <a:bodyPr/>
        <a:lstStyle/>
        <a:p>
          <a:endParaRPr lang="en-US"/>
        </a:p>
      </dgm:t>
    </dgm:pt>
  </dgm:ptLst>
  <dgm:cxnLst>
    <dgm:cxn modelId="{8C914BD0-DA5E-4A19-AFF9-29538920A6F9}" type="presOf" srcId="{657136BC-3A37-4B22-ADDD-82B6AAA58039}" destId="{ED51DF0B-39D6-414B-8B45-7C9620029448}" srcOrd="0" destOrd="0" presId="urn:microsoft.com/office/officeart/2005/8/layout/arrow6"/>
    <dgm:cxn modelId="{73523E7D-5E7F-4740-BD74-3A45B2FD1AA2}" srcId="{E63690E1-CE11-486A-AE3D-2313DF5155BF}" destId="{50DEF790-7CCC-4D2D-BCB9-FF038E12153A}" srcOrd="1" destOrd="0" parTransId="{4219CBF8-4DB2-4C15-BBEA-25941DC7CBDF}" sibTransId="{6A9BA2A1-A07F-4514-91DA-DF012A8C83D6}"/>
    <dgm:cxn modelId="{4883886F-83A6-4C47-8465-D51672958AAB}" type="presOf" srcId="{50DEF790-7CCC-4D2D-BCB9-FF038E12153A}" destId="{FDAF4DE1-888A-4CB3-85C0-7B1F0BDCE891}" srcOrd="0" destOrd="0" presId="urn:microsoft.com/office/officeart/2005/8/layout/arrow6"/>
    <dgm:cxn modelId="{F8E66B2E-5E75-4AA9-8D04-7B32B1585A52}" type="presOf" srcId="{E63690E1-CE11-486A-AE3D-2313DF5155BF}" destId="{E7CB8B25-AB37-4259-8D54-E81EA4CABA68}" srcOrd="0" destOrd="0" presId="urn:microsoft.com/office/officeart/2005/8/layout/arrow6"/>
    <dgm:cxn modelId="{254B6D68-7914-4C96-96C5-6E74181BC7DA}" srcId="{E63690E1-CE11-486A-AE3D-2313DF5155BF}" destId="{657136BC-3A37-4B22-ADDD-82B6AAA58039}" srcOrd="0" destOrd="0" parTransId="{21344917-4C2A-4D00-9289-502C07EEDABC}" sibTransId="{3229DFD3-83D3-47F9-8AB7-8421F807C039}"/>
    <dgm:cxn modelId="{B927E5EC-4E6C-40DF-9B04-7CC6FD43E089}" type="presParOf" srcId="{E7CB8B25-AB37-4259-8D54-E81EA4CABA68}" destId="{2FC80D14-C9A5-4A28-BCE5-A29FD370AE71}" srcOrd="0" destOrd="0" presId="urn:microsoft.com/office/officeart/2005/8/layout/arrow6"/>
    <dgm:cxn modelId="{3DAAB955-F287-49B3-BCD4-D0BFC9F55123}" type="presParOf" srcId="{E7CB8B25-AB37-4259-8D54-E81EA4CABA68}" destId="{ED51DF0B-39D6-414B-8B45-7C9620029448}" srcOrd="1" destOrd="0" presId="urn:microsoft.com/office/officeart/2005/8/layout/arrow6"/>
    <dgm:cxn modelId="{3F6B8B9D-6265-4E17-9189-8EE12DC27F10}" type="presParOf" srcId="{E7CB8B25-AB37-4259-8D54-E81EA4CABA68}" destId="{FDAF4DE1-888A-4CB3-85C0-7B1F0BDCE891}" srcOrd="2" destOrd="0" presId="urn:microsoft.com/office/officeart/2005/8/layout/arrow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C80D14-C9A5-4A28-BCE5-A29FD370AE71}">
      <dsp:nvSpPr>
        <dsp:cNvPr id="0" name=""/>
        <dsp:cNvSpPr/>
      </dsp:nvSpPr>
      <dsp:spPr>
        <a:xfrm>
          <a:off x="0" y="1705132"/>
          <a:ext cx="5912525" cy="2365010"/>
        </a:xfrm>
        <a:prstGeom prst="leftRightRibb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D51DF0B-39D6-414B-8B45-7C9620029448}">
      <dsp:nvSpPr>
        <dsp:cNvPr id="0" name=""/>
        <dsp:cNvSpPr/>
      </dsp:nvSpPr>
      <dsp:spPr>
        <a:xfrm>
          <a:off x="709503" y="2111630"/>
          <a:ext cx="1951133" cy="1158855"/>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113792" rIns="0" bIns="121920" numCol="1" spcCol="1270" anchor="ctr" anchorCtr="0">
          <a:noAutofit/>
        </a:bodyPr>
        <a:lstStyle/>
        <a:p>
          <a:pPr lvl="0" algn="ctr" defTabSz="1422400">
            <a:lnSpc>
              <a:spcPct val="90000"/>
            </a:lnSpc>
            <a:spcBef>
              <a:spcPct val="0"/>
            </a:spcBef>
            <a:spcAft>
              <a:spcPct val="35000"/>
            </a:spcAft>
          </a:pPr>
          <a:r>
            <a:rPr lang="en-US" sz="3200" kern="1200" dirty="0" smtClean="0"/>
            <a:t>Direct contact</a:t>
          </a:r>
          <a:endParaRPr lang="en-US" sz="3200" kern="1200" dirty="0"/>
        </a:p>
      </dsp:txBody>
      <dsp:txXfrm>
        <a:off x="709503" y="2111630"/>
        <a:ext cx="1951133" cy="1158855"/>
      </dsp:txXfrm>
    </dsp:sp>
    <dsp:sp modelId="{FDAF4DE1-888A-4CB3-85C0-7B1F0BDCE891}">
      <dsp:nvSpPr>
        <dsp:cNvPr id="0" name=""/>
        <dsp:cNvSpPr/>
      </dsp:nvSpPr>
      <dsp:spPr>
        <a:xfrm>
          <a:off x="2956262" y="2490031"/>
          <a:ext cx="2305885" cy="1158855"/>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113792" rIns="0" bIns="121920" numCol="1" spcCol="1270" anchor="ctr" anchorCtr="0">
          <a:noAutofit/>
        </a:bodyPr>
        <a:lstStyle/>
        <a:p>
          <a:pPr lvl="0" algn="ctr" defTabSz="1422400">
            <a:lnSpc>
              <a:spcPct val="90000"/>
            </a:lnSpc>
            <a:spcBef>
              <a:spcPct val="0"/>
            </a:spcBef>
            <a:spcAft>
              <a:spcPct val="35000"/>
            </a:spcAft>
          </a:pPr>
          <a:r>
            <a:rPr lang="en-US" sz="3200" kern="1200" dirty="0" smtClean="0"/>
            <a:t>Direct distribution</a:t>
          </a:r>
          <a:endParaRPr lang="en-US" sz="3200" kern="1200" dirty="0"/>
        </a:p>
      </dsp:txBody>
      <dsp:txXfrm>
        <a:off x="2956262" y="2490031"/>
        <a:ext cx="2305885" cy="1158855"/>
      </dsp:txXfrm>
    </dsp:sp>
  </dsp:spTree>
</dsp:drawing>
</file>

<file path=ppt/diagrams/layout1.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5FE632-418C-4A72-A0CC-4C5A1604E75E}" type="datetimeFigureOut">
              <a:rPr lang="en-US" smtClean="0"/>
              <a:t>6/7/2016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BE5E8C-5E4C-46F5-B5B2-AE46C4EA47C3}" type="slidenum">
              <a:rPr lang="en-US" smtClean="0"/>
              <a:t>‹#›</a:t>
            </a:fld>
            <a:endParaRPr lang="en-US" dirty="0"/>
          </a:p>
        </p:txBody>
      </p:sp>
    </p:spTree>
    <p:extLst>
      <p:ext uri="{BB962C8B-B14F-4D97-AF65-F5344CB8AC3E}">
        <p14:creationId xmlns:p14="http://schemas.microsoft.com/office/powerpoint/2010/main" val="34629238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minitex.umn.edu/"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www.imls.org/"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Libraries pay vendors who cut them out of relationships with library</a:t>
            </a:r>
            <a:r>
              <a:rPr lang="en-US" baseline="0" dirty="0" smtClean="0"/>
              <a:t> customers. </a:t>
            </a:r>
            <a:r>
              <a:rPr lang="en-US" dirty="0" smtClean="0"/>
              <a:t>Library</a:t>
            </a:r>
            <a:r>
              <a:rPr lang="en-US" baseline="0" dirty="0" smtClean="0"/>
              <a:t> customers have accounts with vendors. Are vendors collecting customer information? What are they doing with it?  </a:t>
            </a:r>
          </a:p>
          <a:p>
            <a:endParaRPr lang="en-US" baseline="0" dirty="0" smtClean="0"/>
          </a:p>
          <a:p>
            <a:r>
              <a:rPr lang="en-US" baseline="0" dirty="0" smtClean="0"/>
              <a:t>Different platforms cause frustration, confusion for customers. Same content in multiple places– have to check all individually, learn different platforms</a:t>
            </a:r>
            <a:endParaRPr lang="en-US" dirty="0"/>
          </a:p>
        </p:txBody>
      </p:sp>
      <p:sp>
        <p:nvSpPr>
          <p:cNvPr id="4" name="Slide Number Placeholder 3"/>
          <p:cNvSpPr>
            <a:spLocks noGrp="1"/>
          </p:cNvSpPr>
          <p:nvPr>
            <p:ph type="sldNum" sz="quarter" idx="10"/>
          </p:nvPr>
        </p:nvSpPr>
        <p:spPr/>
        <p:txBody>
          <a:bodyPr/>
          <a:lstStyle/>
          <a:p>
            <a:fld id="{19BE5E8C-5E4C-46F5-B5B2-AE46C4EA47C3}" type="slidenum">
              <a:rPr lang="en-US" smtClean="0"/>
              <a:t>1</a:t>
            </a:fld>
            <a:endParaRPr lang="en-US" dirty="0"/>
          </a:p>
        </p:txBody>
      </p:sp>
    </p:spTree>
    <p:extLst>
      <p:ext uri="{BB962C8B-B14F-4D97-AF65-F5344CB8AC3E}">
        <p14:creationId xmlns:p14="http://schemas.microsoft.com/office/powerpoint/2010/main" val="31294024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Vendors act as the “middle man.” For-profit aggregators means increased costs for libraries</a:t>
            </a:r>
            <a:r>
              <a:rPr lang="en-US" baseline="0" dirty="0" smtClean="0"/>
              <a:t> who can’t negotiate with or buy content from publishers directly. </a:t>
            </a:r>
            <a:endParaRPr lang="en-US" dirty="0"/>
          </a:p>
        </p:txBody>
      </p:sp>
      <p:sp>
        <p:nvSpPr>
          <p:cNvPr id="4" name="Slide Number Placeholder 3"/>
          <p:cNvSpPr>
            <a:spLocks noGrp="1"/>
          </p:cNvSpPr>
          <p:nvPr>
            <p:ph type="sldNum" sz="quarter" idx="10"/>
          </p:nvPr>
        </p:nvSpPr>
        <p:spPr/>
        <p:txBody>
          <a:bodyPr/>
          <a:lstStyle/>
          <a:p>
            <a:fld id="{19BE5E8C-5E4C-46F5-B5B2-AE46C4EA47C3}" type="slidenum">
              <a:rPr lang="en-US" smtClean="0"/>
              <a:t>2</a:t>
            </a:fld>
            <a:endParaRPr lang="en-US" dirty="0"/>
          </a:p>
        </p:txBody>
      </p:sp>
    </p:spTree>
    <p:extLst>
      <p:ext uri="{BB962C8B-B14F-4D97-AF65-F5344CB8AC3E}">
        <p14:creationId xmlns:p14="http://schemas.microsoft.com/office/powerpoint/2010/main" val="27439094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a:t>
            </a:r>
            <a:r>
              <a:rPr lang="en-US" baseline="0" dirty="0" smtClean="0"/>
              <a:t> joint funded project from NYPL and IMLS has led to the development of an app for discovery of library eContent in one place.</a:t>
            </a:r>
            <a:endParaRPr lang="en-US" dirty="0"/>
          </a:p>
        </p:txBody>
      </p:sp>
      <p:sp>
        <p:nvSpPr>
          <p:cNvPr id="4" name="Slide Number Placeholder 3"/>
          <p:cNvSpPr>
            <a:spLocks noGrp="1"/>
          </p:cNvSpPr>
          <p:nvPr>
            <p:ph type="sldNum" sz="quarter" idx="10"/>
          </p:nvPr>
        </p:nvSpPr>
        <p:spPr/>
        <p:txBody>
          <a:bodyPr/>
          <a:lstStyle/>
          <a:p>
            <a:fld id="{19BE5E8C-5E4C-46F5-B5B2-AE46C4EA47C3}" type="slidenum">
              <a:rPr lang="en-US" smtClean="0"/>
              <a:t>3</a:t>
            </a:fld>
            <a:endParaRPr lang="en-US" dirty="0"/>
          </a:p>
        </p:txBody>
      </p:sp>
    </p:spTree>
    <p:extLst>
      <p:ext uri="{BB962C8B-B14F-4D97-AF65-F5344CB8AC3E}">
        <p14:creationId xmlns:p14="http://schemas.microsoft.com/office/powerpoint/2010/main" val="20986535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Addresses libraries not owning relationships</a:t>
            </a:r>
            <a:r>
              <a:rPr lang="en-US" baseline="0" dirty="0" smtClean="0"/>
              <a:t> with customers. Instead of customers having accounts with multiple vendors to access e-content, they use their library card and access all e-content in one, library controlled environment. Unifies collections, see all available titles without having to go to multiple places. Addresses accessibility for all.</a:t>
            </a:r>
          </a:p>
          <a:p>
            <a:endParaRPr lang="en-US" baseline="0" dirty="0" smtClean="0"/>
          </a:p>
          <a:p>
            <a:r>
              <a:rPr lang="en-US" baseline="0" dirty="0" smtClean="0"/>
              <a:t>3 Steps: sign in to catalog, search for title, download eBook</a:t>
            </a:r>
          </a:p>
        </p:txBody>
      </p:sp>
      <p:sp>
        <p:nvSpPr>
          <p:cNvPr id="4" name="Slide Number Placeholder 3"/>
          <p:cNvSpPr>
            <a:spLocks noGrp="1"/>
          </p:cNvSpPr>
          <p:nvPr>
            <p:ph type="sldNum" sz="quarter" idx="10"/>
          </p:nvPr>
        </p:nvSpPr>
        <p:spPr/>
        <p:txBody>
          <a:bodyPr/>
          <a:lstStyle/>
          <a:p>
            <a:fld id="{19BE5E8C-5E4C-46F5-B5B2-AE46C4EA47C3}" type="slidenum">
              <a:rPr lang="en-US" smtClean="0"/>
              <a:t>4</a:t>
            </a:fld>
            <a:endParaRPr lang="en-US" dirty="0"/>
          </a:p>
        </p:txBody>
      </p:sp>
    </p:spTree>
    <p:extLst>
      <p:ext uri="{BB962C8B-B14F-4D97-AF65-F5344CB8AC3E}">
        <p14:creationId xmlns:p14="http://schemas.microsoft.com/office/powerpoint/2010/main" val="28097376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LEAP</a:t>
            </a:r>
            <a:r>
              <a:rPr lang="en-US" baseline="0" dirty="0" smtClean="0"/>
              <a:t> grew out of Library Simplified. It’s </a:t>
            </a:r>
            <a:r>
              <a:rPr lang="en-US" sz="1200" b="0" i="0" kern="1200" dirty="0" smtClean="0">
                <a:solidFill>
                  <a:schemeClr val="tx1"/>
                </a:solidFill>
                <a:effectLst/>
                <a:latin typeface="+mn-lt"/>
                <a:ea typeface="+mn-ea"/>
                <a:cs typeface="+mn-cs"/>
              </a:rPr>
              <a:t>a two-year project responding to IMLS’s “National Digital Platform” priority. “In close collaboration with the Digital Public Library of America (DPLA), NYPL and its 19 nationwide partner libraries and library consortia will expand and provide outreach for the existing Library Simplified application, engage in in-depth planning for its sustainable maintenance and ongoing development, facilitate a national conversation about the challenges and potential of library e-books, build consensus around a possible solution addressing these needs and opportunities, and, as appropriate, begin to prototype that solution.” (from Librarysimplified.org) The Library Simplified App</a:t>
            </a:r>
            <a:r>
              <a:rPr lang="en-US" sz="1200" b="0" i="0" kern="1200" baseline="0" dirty="0" smtClean="0">
                <a:solidFill>
                  <a:schemeClr val="tx1"/>
                </a:solidFill>
                <a:effectLst/>
                <a:latin typeface="+mn-lt"/>
                <a:ea typeface="+mn-ea"/>
                <a:cs typeface="+mn-cs"/>
              </a:rPr>
              <a:t> is the first deliverable of the LEAP initiative. The app is called “SimplyE” for copyright considerations.</a:t>
            </a:r>
            <a:endParaRPr lang="en-US" dirty="0"/>
          </a:p>
        </p:txBody>
      </p:sp>
      <p:sp>
        <p:nvSpPr>
          <p:cNvPr id="4" name="Slide Number Placeholder 3"/>
          <p:cNvSpPr>
            <a:spLocks noGrp="1"/>
          </p:cNvSpPr>
          <p:nvPr>
            <p:ph type="sldNum" sz="quarter" idx="10"/>
          </p:nvPr>
        </p:nvSpPr>
        <p:spPr/>
        <p:txBody>
          <a:bodyPr/>
          <a:lstStyle/>
          <a:p>
            <a:fld id="{19BE5E8C-5E4C-46F5-B5B2-AE46C4EA47C3}" type="slidenum">
              <a:rPr lang="en-US" smtClean="0"/>
              <a:t>5</a:t>
            </a:fld>
            <a:endParaRPr lang="en-US" dirty="0"/>
          </a:p>
        </p:txBody>
      </p:sp>
    </p:spTree>
    <p:extLst>
      <p:ext uri="{BB962C8B-B14F-4D97-AF65-F5344CB8AC3E}">
        <p14:creationId xmlns:p14="http://schemas.microsoft.com/office/powerpoint/2010/main" val="27400340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Another deliverable: creation of plan for a library-run marketplace that allows for direct distribution from publishers to libraries via one, library-run marketplace.  </a:t>
            </a:r>
          </a:p>
          <a:p>
            <a:r>
              <a:rPr lang="en-US" sz="1200" dirty="0" smtClean="0">
                <a:latin typeface="+mn-lt"/>
              </a:rPr>
              <a:t>This platform could: </a:t>
            </a:r>
          </a:p>
          <a:p>
            <a:pPr marL="285750" indent="-285750">
              <a:buFont typeface="Arial" panose="020B0604020202020204" pitchFamily="34" charset="0"/>
              <a:buChar char="•"/>
            </a:pPr>
            <a:r>
              <a:rPr lang="en-US" sz="1200" dirty="0" smtClean="0">
                <a:latin typeface="+mn-lt"/>
              </a:rPr>
              <a:t>Be built and live within a few years </a:t>
            </a:r>
          </a:p>
          <a:p>
            <a:pPr marL="285750" indent="-285750">
              <a:buFont typeface="Arial" panose="020B0604020202020204" pitchFamily="34" charset="0"/>
              <a:buChar char="•"/>
            </a:pPr>
            <a:r>
              <a:rPr lang="en-US" sz="1200" dirty="0" smtClean="0">
                <a:latin typeface="+mn-lt"/>
              </a:rPr>
              <a:t>Start with eBooks but eventually expand </a:t>
            </a:r>
          </a:p>
          <a:p>
            <a:pPr marL="285750" indent="-285750">
              <a:buFont typeface="Arial" panose="020B0604020202020204" pitchFamily="34" charset="0"/>
              <a:buChar char="•"/>
            </a:pPr>
            <a:r>
              <a:rPr lang="en-US" sz="1200" dirty="0" smtClean="0">
                <a:latin typeface="+mn-lt"/>
              </a:rPr>
              <a:t>Follow and advance ReadersFirst principles </a:t>
            </a:r>
          </a:p>
          <a:p>
            <a:pPr marL="285750" indent="-285750">
              <a:buFont typeface="Arial" panose="020B0604020202020204" pitchFamily="34" charset="0"/>
              <a:buChar char="•"/>
            </a:pPr>
            <a:r>
              <a:rPr lang="en-US" sz="1200" dirty="0" smtClean="0">
                <a:latin typeface="+mn-lt"/>
              </a:rPr>
              <a:t>Quickly become self-sustaining</a:t>
            </a:r>
          </a:p>
          <a:p>
            <a:pPr marL="285750" indent="-285750">
              <a:buFont typeface="Arial" panose="020B0604020202020204" pitchFamily="34" charset="0"/>
              <a:buChar char="•"/>
            </a:pPr>
            <a:r>
              <a:rPr lang="en-US" sz="1200" dirty="0" smtClean="0">
                <a:latin typeface="+mn-lt"/>
              </a:rPr>
              <a:t>Offers a WIN-WIN for publishers and libraries (improved business relationships</a:t>
            </a:r>
            <a:r>
              <a:rPr lang="en-US" sz="1200" baseline="0" dirty="0" smtClean="0">
                <a:latin typeface="+mn-lt"/>
              </a:rPr>
              <a:t> could impact quality and cost of licensing, and removing vendors from the conversation could result in libraries having more money to spend on content)</a:t>
            </a:r>
            <a:endParaRPr lang="en-US" sz="1200" dirty="0" smtClean="0">
              <a:latin typeface="+mn-lt"/>
            </a:endParaRPr>
          </a:p>
          <a:p>
            <a:pPr marL="285750" indent="-285750">
              <a:buFont typeface="Arial" panose="020B0604020202020204" pitchFamily="34" charset="0"/>
              <a:buChar char="•"/>
            </a:pPr>
            <a:r>
              <a:rPr lang="en-US" sz="1200" dirty="0" smtClean="0">
                <a:latin typeface="+mn-lt"/>
              </a:rPr>
              <a:t>Be decentralized </a:t>
            </a:r>
          </a:p>
          <a:p>
            <a:pPr marL="285750" indent="-285750">
              <a:buFont typeface="Arial" panose="020B0604020202020204" pitchFamily="34" charset="0"/>
              <a:buChar char="•"/>
            </a:pPr>
            <a:r>
              <a:rPr lang="en-US" sz="1200" dirty="0" smtClean="0">
                <a:latin typeface="+mn-lt"/>
              </a:rPr>
              <a:t>Use a small portion of revenue to support other critical leadership work</a:t>
            </a:r>
            <a:endParaRPr lang="en-US" baseline="0" dirty="0" smtClean="0"/>
          </a:p>
          <a:p>
            <a:r>
              <a:rPr lang="en-US" dirty="0" smtClean="0"/>
              <a:t>Addresses libraries not having relationships</a:t>
            </a:r>
            <a:r>
              <a:rPr lang="en-US" baseline="0" dirty="0" smtClean="0"/>
              <a:t> with publishers. Library-run marketplace would be non-profit, would work directly with publishers. Cut out the middle men. Work with publishers to develop beneficial models that work with library budgets. Eliminates buying same content from multiple vendors.</a:t>
            </a:r>
          </a:p>
          <a:p>
            <a:endParaRPr lang="en-US" baseline="0" dirty="0" smtClean="0"/>
          </a:p>
        </p:txBody>
      </p:sp>
      <p:sp>
        <p:nvSpPr>
          <p:cNvPr id="4" name="Slide Number Placeholder 3"/>
          <p:cNvSpPr>
            <a:spLocks noGrp="1"/>
          </p:cNvSpPr>
          <p:nvPr>
            <p:ph type="sldNum" sz="quarter" idx="10"/>
          </p:nvPr>
        </p:nvSpPr>
        <p:spPr/>
        <p:txBody>
          <a:bodyPr/>
          <a:lstStyle/>
          <a:p>
            <a:fld id="{19BE5E8C-5E4C-46F5-B5B2-AE46C4EA47C3}" type="slidenum">
              <a:rPr lang="en-US" smtClean="0"/>
              <a:t>6</a:t>
            </a:fld>
            <a:endParaRPr lang="en-US" dirty="0"/>
          </a:p>
        </p:txBody>
      </p:sp>
    </p:spTree>
    <p:extLst>
      <p:ext uri="{BB962C8B-B14F-4D97-AF65-F5344CB8AC3E}">
        <p14:creationId xmlns:p14="http://schemas.microsoft.com/office/powerpoint/2010/main" val="14222618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project</a:t>
            </a:r>
            <a:r>
              <a:rPr lang="en-US" baseline="0" dirty="0" smtClean="0"/>
              <a:t> has two other deliverables. First, the creation of an improved back-end catalog of public domain works identified from sources including Project Gutenberg and DPLA hubs. Metadata will be standardized, covers will be added if necessary, and libraries with the Library Simplified app will have access to the content.</a:t>
            </a:r>
          </a:p>
          <a:p>
            <a:endParaRPr lang="en-US" baseline="0" dirty="0" smtClean="0"/>
          </a:p>
          <a:p>
            <a:r>
              <a:rPr lang="en-US" baseline="0" dirty="0" smtClean="0"/>
              <a:t>The Open eBooks initiative uses the Library Simplified app to connect in-need children with books. In summer 2015, librarians and media specialists curated books donated by publishers and the initiative was launched in late February 2016. The public domain catalog created as part of LEAP will add to the variety of titles available through Open eBooks.</a:t>
            </a:r>
            <a:endParaRPr lang="en-US" dirty="0"/>
          </a:p>
        </p:txBody>
      </p:sp>
      <p:sp>
        <p:nvSpPr>
          <p:cNvPr id="4" name="Slide Number Placeholder 3"/>
          <p:cNvSpPr>
            <a:spLocks noGrp="1"/>
          </p:cNvSpPr>
          <p:nvPr>
            <p:ph type="sldNum" sz="quarter" idx="10"/>
          </p:nvPr>
        </p:nvSpPr>
        <p:spPr/>
        <p:txBody>
          <a:bodyPr/>
          <a:lstStyle/>
          <a:p>
            <a:fld id="{19BE5E8C-5E4C-46F5-B5B2-AE46C4EA47C3}" type="slidenum">
              <a:rPr lang="en-US" smtClean="0"/>
              <a:t>7</a:t>
            </a:fld>
            <a:endParaRPr lang="en-US" dirty="0"/>
          </a:p>
        </p:txBody>
      </p:sp>
    </p:spTree>
    <p:extLst>
      <p:ext uri="{BB962C8B-B14F-4D97-AF65-F5344CB8AC3E}">
        <p14:creationId xmlns:p14="http://schemas.microsoft.com/office/powerpoint/2010/main" val="1460172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smtClean="0">
                <a:solidFill>
                  <a:schemeClr val="tx1"/>
                </a:solidFill>
                <a:effectLst/>
                <a:latin typeface="+mn-lt"/>
                <a:ea typeface="+mn-ea"/>
                <a:cs typeface="+mn-cs"/>
              </a:rPr>
              <a:t>SimplyE for Consortia slide for use if desired.</a:t>
            </a:r>
          </a:p>
          <a:p>
            <a:endParaRPr lang="en-US" sz="1200" b="1"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Library Simplified app on a consortia level. Jointly funded by </a:t>
            </a:r>
            <a:r>
              <a:rPr lang="en-US" sz="1200" b="0" i="0" u="none" strike="noStrike" kern="1200" dirty="0" smtClean="0">
                <a:solidFill>
                  <a:schemeClr val="tx1"/>
                </a:solidFill>
                <a:effectLst/>
                <a:latin typeface="+mn-lt"/>
                <a:ea typeface="+mn-ea"/>
                <a:cs typeface="+mn-cs"/>
                <a:hlinkClick r:id="rId3"/>
              </a:rPr>
              <a:t>Minitex</a:t>
            </a:r>
            <a:r>
              <a:rPr lang="en-US" sz="1200" b="0" i="0" kern="1200" dirty="0" smtClean="0">
                <a:solidFill>
                  <a:schemeClr val="tx1"/>
                </a:solidFill>
                <a:effectLst/>
                <a:latin typeface="+mn-lt"/>
                <a:ea typeface="+mn-ea"/>
                <a:cs typeface="+mn-cs"/>
              </a:rPr>
              <a:t> and </a:t>
            </a:r>
            <a:r>
              <a:rPr lang="en-US" sz="1200" b="0" i="0" u="none" strike="noStrike" kern="1200" dirty="0" smtClean="0">
                <a:solidFill>
                  <a:schemeClr val="tx1"/>
                </a:solidFill>
                <a:effectLst/>
                <a:latin typeface="+mn-lt"/>
                <a:ea typeface="+mn-ea"/>
                <a:cs typeface="+mn-cs"/>
                <a:hlinkClick r:id="rId4"/>
              </a:rPr>
              <a:t>IMLS</a:t>
            </a:r>
            <a:r>
              <a:rPr lang="en-US" sz="1200" b="0" i="0" kern="1200" dirty="0" smtClean="0">
                <a:solidFill>
                  <a:schemeClr val="tx1"/>
                </a:solidFill>
                <a:effectLst/>
                <a:latin typeface="+mn-lt"/>
                <a:ea typeface="+mn-ea"/>
                <a:cs typeface="+mn-cs"/>
              </a:rPr>
              <a:t>. Along with RAILS and </a:t>
            </a:r>
            <a:r>
              <a:rPr lang="en-US" sz="1200" b="0" i="0" kern="1200" dirty="0" smtClean="0">
                <a:solidFill>
                  <a:schemeClr val="tx1"/>
                </a:solidFill>
                <a:effectLst/>
                <a:latin typeface="+mn-lt"/>
                <a:ea typeface="+mn-ea"/>
                <a:cs typeface="+mn-cs"/>
              </a:rPr>
              <a:t>Massachusetts </a:t>
            </a:r>
            <a:r>
              <a:rPr lang="en-US" sz="1200" b="0" i="0" kern="1200" dirty="0" smtClean="0">
                <a:solidFill>
                  <a:schemeClr val="tx1"/>
                </a:solidFill>
                <a:effectLst/>
                <a:latin typeface="+mn-lt"/>
                <a:ea typeface="+mn-ea"/>
                <a:cs typeface="+mn-cs"/>
              </a:rPr>
              <a:t>State Library, this team, in collaboration with the NYPL's Library </a:t>
            </a:r>
            <a:r>
              <a:rPr lang="en-US" sz="1200" b="0" i="0" kern="1200" dirty="0" smtClean="0">
                <a:solidFill>
                  <a:schemeClr val="tx1"/>
                </a:solidFill>
                <a:effectLst/>
                <a:latin typeface="+mn-lt"/>
                <a:ea typeface="+mn-ea"/>
                <a:cs typeface="+mn-cs"/>
              </a:rPr>
              <a:t>Simplified </a:t>
            </a:r>
            <a:r>
              <a:rPr lang="en-US" sz="1200" b="0" i="0" kern="1200" dirty="0" smtClean="0">
                <a:solidFill>
                  <a:schemeClr val="tx1"/>
                </a:solidFill>
                <a:effectLst/>
                <a:latin typeface="+mn-lt"/>
                <a:ea typeface="+mn-ea"/>
                <a:cs typeface="+mn-cs"/>
              </a:rPr>
              <a:t>product development team will research, design develop and deploy the functionality needed to federate and combine </a:t>
            </a:r>
            <a:r>
              <a:rPr lang="en-US" sz="1200" b="0" i="0" kern="1200" dirty="0" smtClean="0">
                <a:solidFill>
                  <a:schemeClr val="tx1"/>
                </a:solidFill>
                <a:effectLst/>
                <a:latin typeface="+mn-lt"/>
                <a:ea typeface="+mn-ea"/>
                <a:cs typeface="+mn-cs"/>
              </a:rPr>
              <a:t>eBooks </a:t>
            </a:r>
            <a:r>
              <a:rPr lang="en-US" sz="1200" b="0" i="0" kern="1200" dirty="0" smtClean="0">
                <a:solidFill>
                  <a:schemeClr val="tx1"/>
                </a:solidFill>
                <a:effectLst/>
                <a:latin typeface="+mn-lt"/>
                <a:ea typeface="+mn-ea"/>
                <a:cs typeface="+mn-cs"/>
              </a:rPr>
              <a:t>from public library collections with statewide, consortial, and/or national </a:t>
            </a:r>
            <a:r>
              <a:rPr lang="en-US" sz="1200" b="0" i="0" kern="1200" dirty="0" smtClean="0">
                <a:solidFill>
                  <a:schemeClr val="tx1"/>
                </a:solidFill>
                <a:effectLst/>
                <a:latin typeface="+mn-lt"/>
                <a:ea typeface="+mn-ea"/>
                <a:cs typeface="+mn-cs"/>
              </a:rPr>
              <a:t>eBook </a:t>
            </a:r>
            <a:r>
              <a:rPr lang="en-US" sz="1200" b="0" i="0" kern="1200" dirty="0" smtClean="0">
                <a:solidFill>
                  <a:schemeClr val="tx1"/>
                </a:solidFill>
                <a:effectLst/>
                <a:latin typeface="+mn-lt"/>
                <a:ea typeface="+mn-ea"/>
                <a:cs typeface="+mn-cs"/>
              </a:rPr>
              <a:t>collections, and deploy consortial versions of SimplyE in Minnesota, Illinois, and Massachusetts by 2018. The project will also develop specifications for enhancing SimplyE to better support academic and school library users by adding features such as enabling citations, group annotations, and embedded assessments.</a:t>
            </a:r>
            <a:endParaRPr lang="en-US" dirty="0"/>
          </a:p>
        </p:txBody>
      </p:sp>
      <p:sp>
        <p:nvSpPr>
          <p:cNvPr id="4" name="Slide Number Placeholder 3"/>
          <p:cNvSpPr>
            <a:spLocks noGrp="1"/>
          </p:cNvSpPr>
          <p:nvPr>
            <p:ph type="sldNum" sz="quarter" idx="10"/>
          </p:nvPr>
        </p:nvSpPr>
        <p:spPr/>
        <p:txBody>
          <a:bodyPr/>
          <a:lstStyle/>
          <a:p>
            <a:fld id="{19BE5E8C-5E4C-46F5-B5B2-AE46C4EA47C3}" type="slidenum">
              <a:rPr lang="en-US" smtClean="0"/>
              <a:t>8</a:t>
            </a:fld>
            <a:endParaRPr lang="en-US" dirty="0"/>
          </a:p>
        </p:txBody>
      </p:sp>
    </p:spTree>
    <p:extLst>
      <p:ext uri="{BB962C8B-B14F-4D97-AF65-F5344CB8AC3E}">
        <p14:creationId xmlns:p14="http://schemas.microsoft.com/office/powerpoint/2010/main" val="24542235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spcAft>
                <a:spcPts val="300"/>
              </a:spcAft>
            </a:pPr>
            <a:r>
              <a:rPr lang="en-US" sz="1200" b="1" u="sng" dirty="0" smtClean="0">
                <a:cs typeface="NYPL Kievit-Regular"/>
              </a:rPr>
              <a:t>On Library Simplified: </a:t>
            </a:r>
          </a:p>
          <a:p>
            <a:pPr marL="342900" lvl="0" indent="-342900">
              <a:spcAft>
                <a:spcPts val="300"/>
              </a:spcAft>
              <a:buFont typeface="Arial"/>
              <a:buChar char="•"/>
            </a:pPr>
            <a:r>
              <a:rPr lang="en-US" sz="1200" dirty="0" smtClean="0">
                <a:cs typeface="NYPL Kievit-Regular"/>
              </a:rPr>
              <a:t>Advocate for ReadersFirst and it’s principles  </a:t>
            </a:r>
          </a:p>
          <a:p>
            <a:pPr marL="342900" lvl="0" indent="-342900">
              <a:spcAft>
                <a:spcPts val="300"/>
              </a:spcAft>
              <a:buFont typeface="Arial"/>
              <a:buChar char="•"/>
            </a:pPr>
            <a:r>
              <a:rPr lang="en-US" sz="1200" dirty="0" smtClean="0">
                <a:cs typeface="NYPL Kievit-Regular"/>
              </a:rPr>
              <a:t>Spread the word, plug into DPLA </a:t>
            </a:r>
            <a:r>
              <a:rPr lang="en-US" sz="1200" dirty="0" smtClean="0">
                <a:cs typeface="NYPL Kievit-Regular"/>
              </a:rPr>
              <a:t>eBook </a:t>
            </a:r>
            <a:r>
              <a:rPr lang="en-US" sz="1200" dirty="0" smtClean="0">
                <a:cs typeface="NYPL Kievit-Regular"/>
              </a:rPr>
              <a:t>working group </a:t>
            </a:r>
          </a:p>
          <a:p>
            <a:pPr marL="342900" lvl="0" indent="-342900">
              <a:spcAft>
                <a:spcPts val="300"/>
              </a:spcAft>
              <a:buFont typeface="Arial"/>
              <a:buChar char="•"/>
            </a:pPr>
            <a:r>
              <a:rPr lang="en-US" sz="1200" dirty="0" smtClean="0">
                <a:cs typeface="NYPL Kievit-Regular"/>
              </a:rPr>
              <a:t>Set up and support an instance of Library Simplified f</a:t>
            </a:r>
          </a:p>
          <a:p>
            <a:pPr marL="342900" lvl="0" indent="-342900">
              <a:spcAft>
                <a:spcPts val="300"/>
              </a:spcAft>
              <a:buFont typeface="Arial"/>
              <a:buChar char="•"/>
            </a:pPr>
            <a:r>
              <a:rPr lang="en-US" sz="1200" dirty="0" smtClean="0">
                <a:cs typeface="NYPL Kievit-Regular"/>
              </a:rPr>
              <a:t>Join Readium and support open source library solutions </a:t>
            </a:r>
          </a:p>
          <a:p>
            <a:pPr marL="342900" lvl="0" indent="-342900">
              <a:spcAft>
                <a:spcPts val="300"/>
              </a:spcAft>
              <a:buFont typeface="Arial"/>
              <a:buChar char="•"/>
            </a:pPr>
            <a:r>
              <a:rPr lang="en-US" sz="1200" dirty="0" smtClean="0">
                <a:cs typeface="NYPL Kievit-Regular"/>
              </a:rPr>
              <a:t>Co-sponsor enhancement to LS including around accessibility </a:t>
            </a:r>
          </a:p>
          <a:p>
            <a:pPr lvl="0">
              <a:spcAft>
                <a:spcPts val="300"/>
              </a:spcAft>
            </a:pPr>
            <a:endParaRPr lang="en-US" sz="1200" dirty="0" smtClean="0">
              <a:cs typeface="NYPL Kievit-Regular"/>
            </a:endParaRPr>
          </a:p>
          <a:p>
            <a:pPr lvl="0">
              <a:spcAft>
                <a:spcPts val="300"/>
              </a:spcAft>
            </a:pPr>
            <a:r>
              <a:rPr lang="en-US" sz="1200" b="1" u="sng" dirty="0" smtClean="0">
                <a:cs typeface="NYPL Kievit-Regular"/>
              </a:rPr>
              <a:t>On LEAP (building the market place):</a:t>
            </a:r>
          </a:p>
          <a:p>
            <a:pPr marL="342900" lvl="0" indent="-342900">
              <a:spcAft>
                <a:spcPts val="300"/>
              </a:spcAft>
              <a:buFont typeface="Arial"/>
              <a:buChar char="•"/>
            </a:pPr>
            <a:r>
              <a:rPr lang="en-US" sz="1200" dirty="0" smtClean="0">
                <a:cs typeface="NYPL Kievit-Regular"/>
              </a:rPr>
              <a:t>Stay plugged into planning </a:t>
            </a:r>
          </a:p>
          <a:p>
            <a:pPr marL="342900" lvl="0" indent="-342900">
              <a:spcAft>
                <a:spcPts val="300"/>
              </a:spcAft>
              <a:buFont typeface="Arial"/>
              <a:buChar char="•"/>
            </a:pPr>
            <a:r>
              <a:rPr lang="en-US" sz="1200" dirty="0" smtClean="0">
                <a:cs typeface="NYPL Kievit-Regular"/>
              </a:rPr>
              <a:t>Join emerging joint venture, contribute significant resources and become a co-founder </a:t>
            </a:r>
            <a:endParaRPr lang="en-US" sz="1200" baseline="30000" dirty="0" smtClean="0">
              <a:cs typeface="NYPL Kievit-Regular"/>
            </a:endParaRPr>
          </a:p>
          <a:p>
            <a:endParaRPr lang="en-US" dirty="0" smtClean="0"/>
          </a:p>
          <a:p>
            <a:r>
              <a:rPr lang="en-US" dirty="0" smtClean="0"/>
              <a:t>How to learn more:</a:t>
            </a:r>
            <a:r>
              <a:rPr lang="en-US" baseline="0" dirty="0" smtClean="0"/>
              <a:t> librarysimplified.org, contact info</a:t>
            </a:r>
          </a:p>
          <a:p>
            <a:r>
              <a:rPr lang="en-US" baseline="0" dirty="0" smtClean="0"/>
              <a:t>How to get involved: contact info</a:t>
            </a:r>
          </a:p>
          <a:p>
            <a:r>
              <a:rPr lang="en-US" baseline="0" dirty="0" smtClean="0"/>
              <a:t>Add a final slide with presenter info if necessary</a:t>
            </a:r>
          </a:p>
        </p:txBody>
      </p:sp>
      <p:sp>
        <p:nvSpPr>
          <p:cNvPr id="4" name="Slide Number Placeholder 3"/>
          <p:cNvSpPr>
            <a:spLocks noGrp="1"/>
          </p:cNvSpPr>
          <p:nvPr>
            <p:ph type="sldNum" sz="quarter" idx="10"/>
          </p:nvPr>
        </p:nvSpPr>
        <p:spPr/>
        <p:txBody>
          <a:bodyPr/>
          <a:lstStyle/>
          <a:p>
            <a:fld id="{19BE5E8C-5E4C-46F5-B5B2-AE46C4EA47C3}" type="slidenum">
              <a:rPr lang="en-US" smtClean="0"/>
              <a:t>9</a:t>
            </a:fld>
            <a:endParaRPr lang="en-US" dirty="0"/>
          </a:p>
        </p:txBody>
      </p:sp>
    </p:spTree>
    <p:extLst>
      <p:ext uri="{BB962C8B-B14F-4D97-AF65-F5344CB8AC3E}">
        <p14:creationId xmlns:p14="http://schemas.microsoft.com/office/powerpoint/2010/main" val="40395224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5221B5C-D804-422D-91D7-ABA30701B8BC}" type="datetimeFigureOut">
              <a:rPr lang="en-US" smtClean="0"/>
              <a:t>6/7/2016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CC10326-45B7-4C96-AEBF-19BBFBD3CD40}" type="slidenum">
              <a:rPr lang="en-US" smtClean="0"/>
              <a:t>‹#›</a:t>
            </a:fld>
            <a:endParaRPr lang="en-US" dirty="0"/>
          </a:p>
        </p:txBody>
      </p:sp>
    </p:spTree>
    <p:extLst>
      <p:ext uri="{BB962C8B-B14F-4D97-AF65-F5344CB8AC3E}">
        <p14:creationId xmlns:p14="http://schemas.microsoft.com/office/powerpoint/2010/main" val="34943803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221B5C-D804-422D-91D7-ABA30701B8BC}" type="datetimeFigureOut">
              <a:rPr lang="en-US" smtClean="0"/>
              <a:t>6/7/2016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CC10326-45B7-4C96-AEBF-19BBFBD3CD40}" type="slidenum">
              <a:rPr lang="en-US" smtClean="0"/>
              <a:t>‹#›</a:t>
            </a:fld>
            <a:endParaRPr lang="en-US" dirty="0"/>
          </a:p>
        </p:txBody>
      </p:sp>
    </p:spTree>
    <p:extLst>
      <p:ext uri="{BB962C8B-B14F-4D97-AF65-F5344CB8AC3E}">
        <p14:creationId xmlns:p14="http://schemas.microsoft.com/office/powerpoint/2010/main" val="5655367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221B5C-D804-422D-91D7-ABA30701B8BC}" type="datetimeFigureOut">
              <a:rPr lang="en-US" smtClean="0"/>
              <a:t>6/7/2016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CC10326-45B7-4C96-AEBF-19BBFBD3CD40}" type="slidenum">
              <a:rPr lang="en-US" smtClean="0"/>
              <a:t>‹#›</a:t>
            </a:fld>
            <a:endParaRPr lang="en-US" dirty="0"/>
          </a:p>
        </p:txBody>
      </p:sp>
    </p:spTree>
    <p:extLst>
      <p:ext uri="{BB962C8B-B14F-4D97-AF65-F5344CB8AC3E}">
        <p14:creationId xmlns:p14="http://schemas.microsoft.com/office/powerpoint/2010/main" val="29395423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221B5C-D804-422D-91D7-ABA30701B8BC}" type="datetimeFigureOut">
              <a:rPr lang="en-US" smtClean="0"/>
              <a:t>6/7/2016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CC10326-45B7-4C96-AEBF-19BBFBD3CD40}" type="slidenum">
              <a:rPr lang="en-US" smtClean="0"/>
              <a:t>‹#›</a:t>
            </a:fld>
            <a:endParaRPr lang="en-US" dirty="0"/>
          </a:p>
        </p:txBody>
      </p:sp>
    </p:spTree>
    <p:extLst>
      <p:ext uri="{BB962C8B-B14F-4D97-AF65-F5344CB8AC3E}">
        <p14:creationId xmlns:p14="http://schemas.microsoft.com/office/powerpoint/2010/main" val="31377035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5221B5C-D804-422D-91D7-ABA30701B8BC}" type="datetimeFigureOut">
              <a:rPr lang="en-US" smtClean="0"/>
              <a:t>6/7/2016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CC10326-45B7-4C96-AEBF-19BBFBD3CD40}" type="slidenum">
              <a:rPr lang="en-US" smtClean="0"/>
              <a:t>‹#›</a:t>
            </a:fld>
            <a:endParaRPr lang="en-US" dirty="0"/>
          </a:p>
        </p:txBody>
      </p:sp>
    </p:spTree>
    <p:extLst>
      <p:ext uri="{BB962C8B-B14F-4D97-AF65-F5344CB8AC3E}">
        <p14:creationId xmlns:p14="http://schemas.microsoft.com/office/powerpoint/2010/main" val="42275802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5221B5C-D804-422D-91D7-ABA30701B8BC}" type="datetimeFigureOut">
              <a:rPr lang="en-US" smtClean="0"/>
              <a:t>6/7/2016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CC10326-45B7-4C96-AEBF-19BBFBD3CD40}" type="slidenum">
              <a:rPr lang="en-US" smtClean="0"/>
              <a:t>‹#›</a:t>
            </a:fld>
            <a:endParaRPr lang="en-US" dirty="0"/>
          </a:p>
        </p:txBody>
      </p:sp>
    </p:spTree>
    <p:extLst>
      <p:ext uri="{BB962C8B-B14F-4D97-AF65-F5344CB8AC3E}">
        <p14:creationId xmlns:p14="http://schemas.microsoft.com/office/powerpoint/2010/main" val="23262668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5221B5C-D804-422D-91D7-ABA30701B8BC}" type="datetimeFigureOut">
              <a:rPr lang="en-US" smtClean="0"/>
              <a:t>6/7/2016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CC10326-45B7-4C96-AEBF-19BBFBD3CD40}" type="slidenum">
              <a:rPr lang="en-US" smtClean="0"/>
              <a:t>‹#›</a:t>
            </a:fld>
            <a:endParaRPr lang="en-US" dirty="0"/>
          </a:p>
        </p:txBody>
      </p:sp>
    </p:spTree>
    <p:extLst>
      <p:ext uri="{BB962C8B-B14F-4D97-AF65-F5344CB8AC3E}">
        <p14:creationId xmlns:p14="http://schemas.microsoft.com/office/powerpoint/2010/main" val="25626878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5221B5C-D804-422D-91D7-ABA30701B8BC}" type="datetimeFigureOut">
              <a:rPr lang="en-US" smtClean="0"/>
              <a:t>6/7/2016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CC10326-45B7-4C96-AEBF-19BBFBD3CD40}" type="slidenum">
              <a:rPr lang="en-US" smtClean="0"/>
              <a:t>‹#›</a:t>
            </a:fld>
            <a:endParaRPr lang="en-US" dirty="0"/>
          </a:p>
        </p:txBody>
      </p:sp>
    </p:spTree>
    <p:extLst>
      <p:ext uri="{BB962C8B-B14F-4D97-AF65-F5344CB8AC3E}">
        <p14:creationId xmlns:p14="http://schemas.microsoft.com/office/powerpoint/2010/main" val="35507774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221B5C-D804-422D-91D7-ABA30701B8BC}" type="datetimeFigureOut">
              <a:rPr lang="en-US" smtClean="0"/>
              <a:t>6/7/2016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CC10326-45B7-4C96-AEBF-19BBFBD3CD40}" type="slidenum">
              <a:rPr lang="en-US" smtClean="0"/>
              <a:t>‹#›</a:t>
            </a:fld>
            <a:endParaRPr lang="en-US" dirty="0"/>
          </a:p>
        </p:txBody>
      </p:sp>
    </p:spTree>
    <p:extLst>
      <p:ext uri="{BB962C8B-B14F-4D97-AF65-F5344CB8AC3E}">
        <p14:creationId xmlns:p14="http://schemas.microsoft.com/office/powerpoint/2010/main" val="31394545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221B5C-D804-422D-91D7-ABA30701B8BC}" type="datetimeFigureOut">
              <a:rPr lang="en-US" smtClean="0"/>
              <a:t>6/7/2016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CC10326-45B7-4C96-AEBF-19BBFBD3CD40}" type="slidenum">
              <a:rPr lang="en-US" smtClean="0"/>
              <a:t>‹#›</a:t>
            </a:fld>
            <a:endParaRPr lang="en-US" dirty="0"/>
          </a:p>
        </p:txBody>
      </p:sp>
    </p:spTree>
    <p:extLst>
      <p:ext uri="{BB962C8B-B14F-4D97-AF65-F5344CB8AC3E}">
        <p14:creationId xmlns:p14="http://schemas.microsoft.com/office/powerpoint/2010/main" val="25954258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221B5C-D804-422D-91D7-ABA30701B8BC}" type="datetimeFigureOut">
              <a:rPr lang="en-US" smtClean="0"/>
              <a:t>6/7/2016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CC10326-45B7-4C96-AEBF-19BBFBD3CD40}" type="slidenum">
              <a:rPr lang="en-US" smtClean="0"/>
              <a:t>‹#›</a:t>
            </a:fld>
            <a:endParaRPr lang="en-US" dirty="0"/>
          </a:p>
        </p:txBody>
      </p:sp>
    </p:spTree>
    <p:extLst>
      <p:ext uri="{BB962C8B-B14F-4D97-AF65-F5344CB8AC3E}">
        <p14:creationId xmlns:p14="http://schemas.microsoft.com/office/powerpoint/2010/main" val="40010698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221B5C-D804-422D-91D7-ABA30701B8BC}" type="datetimeFigureOut">
              <a:rPr lang="en-US" smtClean="0"/>
              <a:t>6/7/2016</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C10326-45B7-4C96-AEBF-19BBFBD3CD40}" type="slidenum">
              <a:rPr lang="en-US" smtClean="0"/>
              <a:t>‹#›</a:t>
            </a:fld>
            <a:endParaRPr lang="en-US" dirty="0"/>
          </a:p>
        </p:txBody>
      </p:sp>
    </p:spTree>
    <p:extLst>
      <p:ext uri="{BB962C8B-B14F-4D97-AF65-F5344CB8AC3E}">
        <p14:creationId xmlns:p14="http://schemas.microsoft.com/office/powerpoint/2010/main" val="5682072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gif"/></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2.gif"/><Relationship Id="rId5" Type="http://schemas.openxmlformats.org/officeDocument/2006/relationships/image" Target="../media/image1.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jpeg"/><Relationship Id="rId3" Type="http://schemas.openxmlformats.org/officeDocument/2006/relationships/image" Target="../media/image13.jpeg"/><Relationship Id="rId7" Type="http://schemas.openxmlformats.org/officeDocument/2006/relationships/image" Target="../media/image17.png"/><Relationship Id="rId12" Type="http://schemas.openxmlformats.org/officeDocument/2006/relationships/image" Target="../media/image22.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6.jpeg"/><Relationship Id="rId11" Type="http://schemas.openxmlformats.org/officeDocument/2006/relationships/image" Target="../media/image21.jpeg"/><Relationship Id="rId5" Type="http://schemas.openxmlformats.org/officeDocument/2006/relationships/image" Target="../media/image15.jpeg"/><Relationship Id="rId10" Type="http://schemas.openxmlformats.org/officeDocument/2006/relationships/image" Target="../media/image20.png"/><Relationship Id="rId4" Type="http://schemas.openxmlformats.org/officeDocument/2006/relationships/image" Target="../media/image14.jpeg"/><Relationship Id="rId9" Type="http://schemas.openxmlformats.org/officeDocument/2006/relationships/image" Target="../media/image19.jpeg"/><Relationship Id="rId14" Type="http://schemas.openxmlformats.org/officeDocument/2006/relationships/image" Target="../media/image24.jpeg"/></Relationships>
</file>

<file path=ppt/slides/_rels/slide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57188" y="438784"/>
            <a:ext cx="11472861" cy="1631216"/>
          </a:xfrm>
          <a:prstGeom prst="rect">
            <a:avLst/>
          </a:prstGeom>
          <a:solidFill>
            <a:schemeClr val="accent2"/>
          </a:solidFill>
        </p:spPr>
        <p:txBody>
          <a:bodyPr wrap="square" rtlCol="0">
            <a:spAutoFit/>
          </a:bodyPr>
          <a:lstStyle/>
          <a:p>
            <a:pPr algn="ctr"/>
            <a:r>
              <a:rPr lang="en-US" sz="5000" dirty="0" smtClean="0">
                <a:solidFill>
                  <a:schemeClr val="bg1"/>
                </a:solidFill>
                <a:latin typeface="Arial" panose="020B0604020202020204" pitchFamily="34" charset="0"/>
                <a:cs typeface="Arial" panose="020B0604020202020204" pitchFamily="34" charset="0"/>
              </a:rPr>
              <a:t>Libraries don’t own their relationships with customers</a:t>
            </a:r>
            <a:endParaRPr lang="en-US" sz="5000" dirty="0">
              <a:solidFill>
                <a:schemeClr val="bg1"/>
              </a:solidFill>
              <a:latin typeface="Arial" panose="020B0604020202020204" pitchFamily="34" charset="0"/>
              <a:cs typeface="Arial" panose="020B0604020202020204" pitchFamily="34" charset="0"/>
            </a:endParaRPr>
          </a:p>
        </p:txBody>
      </p:sp>
      <p:pic>
        <p:nvPicPr>
          <p:cNvPr id="12" name="Picture 2" descr="https://lh3.googleusercontent.com/dr_qIHpWj4Xv0wON0eKPDZQ1HlrANqXpzrHVVKguSSkQ74jbgNVQIlH5lrZZgJP9iOA=w30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40392" y="3806274"/>
            <a:ext cx="1237681" cy="123768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https://multcolib.org/sites/default/files/styles/medium/public/3M.gif?itok=ecSD7t_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25543" y="2338897"/>
            <a:ext cx="1467377" cy="146737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739244" y="2829019"/>
            <a:ext cx="3090805" cy="3090805"/>
          </a:xfrm>
          <a:prstGeom prst="rect">
            <a:avLst/>
          </a:prstGeom>
        </p:spPr>
      </p:pic>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4653" y="3536375"/>
            <a:ext cx="3256977" cy="1832049"/>
          </a:xfrm>
          <a:prstGeom prst="rect">
            <a:avLst/>
          </a:prstGeom>
        </p:spPr>
      </p:pic>
      <p:sp>
        <p:nvSpPr>
          <p:cNvPr id="3" name="Left-Right Arrow 2"/>
          <p:cNvSpPr/>
          <p:nvPr/>
        </p:nvSpPr>
        <p:spPr>
          <a:xfrm rot="12012823">
            <a:off x="3601114" y="5281744"/>
            <a:ext cx="1161780" cy="45261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Left-Right Arrow 9"/>
          <p:cNvSpPr/>
          <p:nvPr/>
        </p:nvSpPr>
        <p:spPr>
          <a:xfrm rot="10800000">
            <a:off x="3679834" y="4226094"/>
            <a:ext cx="1099983" cy="45261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Left-Right Arrow 10"/>
          <p:cNvSpPr/>
          <p:nvPr/>
        </p:nvSpPr>
        <p:spPr>
          <a:xfrm rot="9414406">
            <a:off x="3590732" y="3231684"/>
            <a:ext cx="1100328" cy="455463"/>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p:cNvSpPr txBox="1"/>
          <p:nvPr/>
        </p:nvSpPr>
        <p:spPr>
          <a:xfrm>
            <a:off x="9484547" y="3404627"/>
            <a:ext cx="1600200" cy="400110"/>
          </a:xfrm>
          <a:prstGeom prst="rect">
            <a:avLst/>
          </a:prstGeom>
          <a:noFill/>
        </p:spPr>
        <p:txBody>
          <a:bodyPr wrap="square" rtlCol="0">
            <a:spAutoFit/>
          </a:bodyPr>
          <a:lstStyle/>
          <a:p>
            <a:pPr algn="ctr"/>
            <a:r>
              <a:rPr lang="en-US" sz="2000" b="1" dirty="0" smtClean="0">
                <a:solidFill>
                  <a:schemeClr val="bg1"/>
                </a:solidFill>
                <a:latin typeface="Arial" panose="020B0604020202020204" pitchFamily="34" charset="0"/>
                <a:cs typeface="Arial" panose="020B0604020202020204" pitchFamily="34" charset="0"/>
              </a:rPr>
              <a:t>LIBRARIES</a:t>
            </a:r>
            <a:endParaRPr lang="en-US" sz="2000" b="1" dirty="0">
              <a:solidFill>
                <a:schemeClr val="bg1"/>
              </a:solidFill>
              <a:latin typeface="Arial" panose="020B0604020202020204" pitchFamily="34" charset="0"/>
              <a:cs typeface="Arial" panose="020B0604020202020204" pitchFamily="34" charset="0"/>
            </a:endParaRPr>
          </a:p>
        </p:txBody>
      </p:sp>
      <p:sp>
        <p:nvSpPr>
          <p:cNvPr id="18" name="Right Arrow 17"/>
          <p:cNvSpPr/>
          <p:nvPr/>
        </p:nvSpPr>
        <p:spPr>
          <a:xfrm rot="10800000">
            <a:off x="7282110" y="4014167"/>
            <a:ext cx="1284270" cy="907546"/>
          </a:xfrm>
          <a:prstGeom prst="right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p:cNvSpPr txBox="1"/>
          <p:nvPr/>
        </p:nvSpPr>
        <p:spPr>
          <a:xfrm>
            <a:off x="7646069" y="4160013"/>
            <a:ext cx="891402" cy="584775"/>
          </a:xfrm>
          <a:prstGeom prst="rect">
            <a:avLst/>
          </a:prstGeom>
          <a:noFill/>
        </p:spPr>
        <p:txBody>
          <a:bodyPr wrap="square" rtlCol="0">
            <a:spAutoFit/>
          </a:bodyPr>
          <a:lstStyle/>
          <a:p>
            <a:r>
              <a:rPr lang="en-US" sz="3200" b="1" dirty="0" smtClean="0">
                <a:solidFill>
                  <a:schemeClr val="accent6">
                    <a:lumMod val="50000"/>
                  </a:schemeClr>
                </a:solidFill>
                <a:latin typeface="Arial" panose="020B0604020202020204" pitchFamily="34" charset="0"/>
                <a:cs typeface="Arial" panose="020B0604020202020204" pitchFamily="34" charset="0"/>
              </a:rPr>
              <a:t>$$$</a:t>
            </a:r>
            <a:endParaRPr lang="en-US" sz="3200" b="1" dirty="0">
              <a:solidFill>
                <a:schemeClr val="accent6">
                  <a:lumMod val="50000"/>
                </a:schemeClr>
              </a:solidFill>
              <a:latin typeface="Arial" panose="020B0604020202020204" pitchFamily="34" charset="0"/>
              <a:cs typeface="Arial" panose="020B0604020202020204" pitchFamily="34" charset="0"/>
            </a:endParaRPr>
          </a:p>
        </p:txBody>
      </p:sp>
      <p:pic>
        <p:nvPicPr>
          <p:cNvPr id="5122" name="Picture 2" descr="https://www.tsl.texas.gov/texshare/newsletter/texzine/wp-content/uploads/2011/10/pqlogo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30120" y="5487423"/>
            <a:ext cx="1519916" cy="6683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49932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30739" y="214009"/>
            <a:ext cx="11517549" cy="1631216"/>
          </a:xfrm>
          <a:prstGeom prst="rect">
            <a:avLst/>
          </a:prstGeom>
          <a:solidFill>
            <a:schemeClr val="accent2"/>
          </a:solidFill>
        </p:spPr>
        <p:txBody>
          <a:bodyPr wrap="square" rtlCol="0">
            <a:spAutoFit/>
          </a:bodyPr>
          <a:lstStyle/>
          <a:p>
            <a:pPr algn="ctr"/>
            <a:r>
              <a:rPr lang="en-US" sz="5000" dirty="0" smtClean="0">
                <a:solidFill>
                  <a:schemeClr val="bg1"/>
                </a:solidFill>
                <a:latin typeface="Arial" panose="020B0604020202020204" pitchFamily="34" charset="0"/>
                <a:cs typeface="Arial" panose="020B0604020202020204" pitchFamily="34" charset="0"/>
              </a:rPr>
              <a:t>Libraries don’t have relationships with publishers</a:t>
            </a:r>
            <a:endParaRPr lang="en-US" sz="5000" dirty="0">
              <a:solidFill>
                <a:schemeClr val="bg1"/>
              </a:solidFill>
              <a:latin typeface="Arial" panose="020B0604020202020204" pitchFamily="34" charset="0"/>
              <a:cs typeface="Arial" panose="020B0604020202020204" pitchFamily="34" charset="0"/>
            </a:endParaRPr>
          </a:p>
        </p:txBody>
      </p:sp>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33145" y="2574741"/>
            <a:ext cx="3090805" cy="3090805"/>
          </a:xfrm>
          <a:prstGeom prst="rect">
            <a:avLst/>
          </a:prstGeom>
        </p:spPr>
      </p:pic>
      <p:sp>
        <p:nvSpPr>
          <p:cNvPr id="14" name="Right Arrow 13"/>
          <p:cNvSpPr/>
          <p:nvPr/>
        </p:nvSpPr>
        <p:spPr>
          <a:xfrm rot="10800000">
            <a:off x="7440369" y="3863465"/>
            <a:ext cx="1284270" cy="907546"/>
          </a:xfrm>
          <a:prstGeom prst="right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7835828" y="4036756"/>
            <a:ext cx="891402" cy="584775"/>
          </a:xfrm>
          <a:prstGeom prst="rect">
            <a:avLst/>
          </a:prstGeom>
          <a:noFill/>
        </p:spPr>
        <p:txBody>
          <a:bodyPr wrap="square" rtlCol="0">
            <a:spAutoFit/>
          </a:bodyPr>
          <a:lstStyle/>
          <a:p>
            <a:r>
              <a:rPr lang="en-US" sz="3200" b="1" dirty="0" smtClean="0">
                <a:solidFill>
                  <a:schemeClr val="accent6">
                    <a:lumMod val="50000"/>
                  </a:schemeClr>
                </a:solidFill>
                <a:latin typeface="Arial" panose="020B0604020202020204" pitchFamily="34" charset="0"/>
                <a:cs typeface="Arial" panose="020B0604020202020204" pitchFamily="34" charset="0"/>
              </a:rPr>
              <a:t>$$$</a:t>
            </a:r>
            <a:endParaRPr lang="en-US" sz="3200" b="1" dirty="0">
              <a:solidFill>
                <a:schemeClr val="accent6">
                  <a:lumMod val="50000"/>
                </a:schemeClr>
              </a:solidFill>
              <a:latin typeface="Arial" panose="020B0604020202020204" pitchFamily="34" charset="0"/>
              <a:cs typeface="Arial" panose="020B0604020202020204" pitchFamily="34" charset="0"/>
            </a:endParaRPr>
          </a:p>
        </p:txBody>
      </p:sp>
      <p:sp>
        <p:nvSpPr>
          <p:cNvPr id="16" name="TextBox 15"/>
          <p:cNvSpPr txBox="1"/>
          <p:nvPr/>
        </p:nvSpPr>
        <p:spPr>
          <a:xfrm>
            <a:off x="9583052" y="3206056"/>
            <a:ext cx="1600200" cy="400110"/>
          </a:xfrm>
          <a:prstGeom prst="rect">
            <a:avLst/>
          </a:prstGeom>
          <a:noFill/>
        </p:spPr>
        <p:txBody>
          <a:bodyPr wrap="square" rtlCol="0">
            <a:spAutoFit/>
          </a:bodyPr>
          <a:lstStyle/>
          <a:p>
            <a:pPr algn="ctr"/>
            <a:r>
              <a:rPr lang="en-US" sz="2000" b="1" dirty="0" smtClean="0">
                <a:solidFill>
                  <a:schemeClr val="bg1"/>
                </a:solidFill>
                <a:latin typeface="Arial" panose="020B0604020202020204" pitchFamily="34" charset="0"/>
                <a:cs typeface="Arial" panose="020B0604020202020204" pitchFamily="34" charset="0"/>
              </a:rPr>
              <a:t>LIBRARIES</a:t>
            </a:r>
            <a:endParaRPr lang="en-US" sz="2000" b="1" dirty="0">
              <a:solidFill>
                <a:schemeClr val="bg1"/>
              </a:solidFill>
              <a:latin typeface="Arial" panose="020B0604020202020204" pitchFamily="34" charset="0"/>
              <a:cs typeface="Arial" panose="020B0604020202020204" pitchFamily="34" charset="0"/>
            </a:endParaRPr>
          </a:p>
        </p:txBody>
      </p:sp>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1379" y="2432956"/>
            <a:ext cx="3232590" cy="3232590"/>
          </a:xfrm>
          <a:prstGeom prst="rect">
            <a:avLst/>
          </a:prstGeom>
        </p:spPr>
      </p:pic>
      <p:sp>
        <p:nvSpPr>
          <p:cNvPr id="39" name="TextBox 38"/>
          <p:cNvSpPr txBox="1"/>
          <p:nvPr/>
        </p:nvSpPr>
        <p:spPr>
          <a:xfrm>
            <a:off x="708485" y="4621530"/>
            <a:ext cx="2061762" cy="400110"/>
          </a:xfrm>
          <a:prstGeom prst="rect">
            <a:avLst/>
          </a:prstGeom>
          <a:noFill/>
        </p:spPr>
        <p:txBody>
          <a:bodyPr wrap="square" rtlCol="0">
            <a:spAutoFit/>
          </a:bodyPr>
          <a:lstStyle/>
          <a:p>
            <a:pPr algn="ctr"/>
            <a:r>
              <a:rPr lang="en-US" sz="2000" b="1" dirty="0" smtClean="0">
                <a:solidFill>
                  <a:schemeClr val="bg1"/>
                </a:solidFill>
                <a:latin typeface="Arial" panose="020B0604020202020204" pitchFamily="34" charset="0"/>
                <a:cs typeface="Arial" panose="020B0604020202020204" pitchFamily="34" charset="0"/>
              </a:rPr>
              <a:t>PUBLISHERS</a:t>
            </a:r>
            <a:endParaRPr lang="en-US" sz="2000" b="1" dirty="0">
              <a:solidFill>
                <a:schemeClr val="bg1"/>
              </a:solidFill>
              <a:latin typeface="Arial" panose="020B0604020202020204" pitchFamily="34" charset="0"/>
              <a:cs typeface="Arial" panose="020B0604020202020204" pitchFamily="34" charset="0"/>
            </a:endParaRPr>
          </a:p>
        </p:txBody>
      </p:sp>
      <p:pic>
        <p:nvPicPr>
          <p:cNvPr id="46" name="Picture 2" descr="https://lh3.googleusercontent.com/dr_qIHpWj4Xv0wON0eKPDZQ1HlrANqXpzrHVVKguSSkQ74jbgNVQIlH5lrZZgJP9iOA=w30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95428" y="3733538"/>
            <a:ext cx="1237681" cy="1237681"/>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4" descr="https://multcolib.org/sites/default/files/styles/medium/public/3M.gif?itok=ecSD7t_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80579" y="2266161"/>
            <a:ext cx="1467377" cy="1467377"/>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2" descr="https://www.tsl.texas.gov/texshare/newsletter/texzine/wp-content/uploads/2011/10/pqlogo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85156" y="5414687"/>
            <a:ext cx="1519916" cy="668397"/>
          </a:xfrm>
          <a:prstGeom prst="rect">
            <a:avLst/>
          </a:prstGeom>
          <a:noFill/>
          <a:extLst>
            <a:ext uri="{909E8E84-426E-40DD-AFC4-6F175D3DCCD1}">
              <a14:hiddenFill xmlns:a14="http://schemas.microsoft.com/office/drawing/2010/main">
                <a:solidFill>
                  <a:srgbClr val="FFFFFF"/>
                </a:solidFill>
              </a14:hiddenFill>
            </a:ext>
          </a:extLst>
        </p:spPr>
      </p:pic>
      <p:sp>
        <p:nvSpPr>
          <p:cNvPr id="50" name="Left-Right Arrow 49"/>
          <p:cNvSpPr/>
          <p:nvPr/>
        </p:nvSpPr>
        <p:spPr>
          <a:xfrm rot="12012823">
            <a:off x="3209648" y="5003222"/>
            <a:ext cx="1161780" cy="45261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Left-Right Arrow 50"/>
          <p:cNvSpPr/>
          <p:nvPr/>
        </p:nvSpPr>
        <p:spPr>
          <a:xfrm rot="10800000">
            <a:off x="3288368" y="3947572"/>
            <a:ext cx="1099983" cy="45261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Left-Right Arrow 51"/>
          <p:cNvSpPr/>
          <p:nvPr/>
        </p:nvSpPr>
        <p:spPr>
          <a:xfrm rot="9414406">
            <a:off x="3199266" y="2953162"/>
            <a:ext cx="1100328" cy="455463"/>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6279921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74391" y="0"/>
            <a:ext cx="9717609" cy="6858000"/>
          </a:xfrm>
          <a:prstGeom prst="rect">
            <a:avLst/>
          </a:prstGeom>
        </p:spPr>
      </p:pic>
      <p:sp>
        <p:nvSpPr>
          <p:cNvPr id="30" name="TextBox 29"/>
          <p:cNvSpPr txBox="1"/>
          <p:nvPr/>
        </p:nvSpPr>
        <p:spPr>
          <a:xfrm>
            <a:off x="242888" y="207306"/>
            <a:ext cx="11472861" cy="1169551"/>
          </a:xfrm>
          <a:prstGeom prst="rect">
            <a:avLst/>
          </a:prstGeom>
          <a:solidFill>
            <a:schemeClr val="accent2"/>
          </a:solidFill>
        </p:spPr>
        <p:txBody>
          <a:bodyPr wrap="square" rtlCol="0">
            <a:spAutoFit/>
          </a:bodyPr>
          <a:lstStyle/>
          <a:p>
            <a:pPr algn="ctr"/>
            <a:r>
              <a:rPr lang="en-US" sz="7000" dirty="0" smtClean="0">
                <a:solidFill>
                  <a:schemeClr val="bg1"/>
                </a:solidFill>
                <a:latin typeface="Arial" panose="020B0604020202020204" pitchFamily="34" charset="0"/>
                <a:cs typeface="Arial" panose="020B0604020202020204" pitchFamily="34" charset="0"/>
              </a:rPr>
              <a:t>An Idea for a Solution</a:t>
            </a:r>
            <a:endParaRPr lang="en-US" sz="7000" dirty="0">
              <a:solidFill>
                <a:schemeClr val="bg1"/>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584" y="2432285"/>
            <a:ext cx="4155964" cy="3370286"/>
          </a:xfrm>
          <a:prstGeom prst="rect">
            <a:avLst/>
          </a:prstGeom>
        </p:spPr>
      </p:pic>
    </p:spTree>
    <p:extLst>
      <p:ext uri="{BB962C8B-B14F-4D97-AF65-F5344CB8AC3E}">
        <p14:creationId xmlns:p14="http://schemas.microsoft.com/office/powerpoint/2010/main" val="12280560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3537776" y="3534746"/>
            <a:ext cx="1508719" cy="2857500"/>
            <a:chOff x="4615267" y="1825894"/>
            <a:chExt cx="1508719" cy="2857500"/>
          </a:xfrm>
        </p:grpSpPr>
        <p:pic>
          <p:nvPicPr>
            <p:cNvPr id="5" name="Picture 4"/>
            <p:cNvPicPr>
              <a:picLocks noChangeAspect="1"/>
            </p:cNvPicPr>
            <p:nvPr/>
          </p:nvPicPr>
          <p:blipFill rotWithShape="1">
            <a:blip r:embed="rId3"/>
            <a:srcRect l="16497" r="16459"/>
            <a:stretch/>
          </p:blipFill>
          <p:spPr>
            <a:xfrm flipH="1">
              <a:off x="4615267" y="1825894"/>
              <a:ext cx="1508719" cy="2857500"/>
            </a:xfrm>
            <a:prstGeom prst="rect">
              <a:avLst/>
            </a:prstGeom>
          </p:spPr>
        </p:pic>
        <p:pic>
          <p:nvPicPr>
            <p:cNvPr id="6" name="Picture 5" descr="001Catalog.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00600" y="2276871"/>
              <a:ext cx="1152128" cy="1620181"/>
            </a:xfrm>
            <a:prstGeom prst="rect">
              <a:avLst/>
            </a:prstGeom>
          </p:spPr>
        </p:pic>
      </p:grpSp>
      <p:grpSp>
        <p:nvGrpSpPr>
          <p:cNvPr id="7" name="Group 6"/>
          <p:cNvGrpSpPr/>
          <p:nvPr/>
        </p:nvGrpSpPr>
        <p:grpSpPr>
          <a:xfrm>
            <a:off x="5087766" y="3534746"/>
            <a:ext cx="1543238" cy="2857500"/>
            <a:chOff x="6133452" y="1825894"/>
            <a:chExt cx="1543238" cy="2857500"/>
          </a:xfrm>
        </p:grpSpPr>
        <p:pic>
          <p:nvPicPr>
            <p:cNvPr id="8" name="Picture 7"/>
            <p:cNvPicPr>
              <a:picLocks noChangeAspect="1"/>
            </p:cNvPicPr>
            <p:nvPr/>
          </p:nvPicPr>
          <p:blipFill rotWithShape="1">
            <a:blip r:embed="rId3"/>
            <a:srcRect l="15250" r="16168"/>
            <a:stretch/>
          </p:blipFill>
          <p:spPr>
            <a:xfrm flipH="1">
              <a:off x="6133452" y="1825894"/>
              <a:ext cx="1543238" cy="2857500"/>
            </a:xfrm>
            <a:prstGeom prst="rect">
              <a:avLst/>
            </a:prstGeom>
          </p:spPr>
        </p:pic>
        <p:pic>
          <p:nvPicPr>
            <p:cNvPr id="9" name="Picture 8" descr="018 My Books Detail.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12768" y="2276872"/>
              <a:ext cx="1152127" cy="1620180"/>
            </a:xfrm>
            <a:prstGeom prst="rect">
              <a:avLst/>
            </a:prstGeom>
          </p:spPr>
        </p:pic>
      </p:grpSp>
      <p:grpSp>
        <p:nvGrpSpPr>
          <p:cNvPr id="10" name="Group 9"/>
          <p:cNvGrpSpPr/>
          <p:nvPr/>
        </p:nvGrpSpPr>
        <p:grpSpPr>
          <a:xfrm>
            <a:off x="6600866" y="3512375"/>
            <a:ext cx="1543238" cy="2857500"/>
            <a:chOff x="7646552" y="1803523"/>
            <a:chExt cx="1543238" cy="2857500"/>
          </a:xfrm>
        </p:grpSpPr>
        <p:pic>
          <p:nvPicPr>
            <p:cNvPr id="11" name="Picture 10"/>
            <p:cNvPicPr>
              <a:picLocks noChangeAspect="1"/>
            </p:cNvPicPr>
            <p:nvPr/>
          </p:nvPicPr>
          <p:blipFill rotWithShape="1">
            <a:blip r:embed="rId3"/>
            <a:srcRect l="14847" r="16572"/>
            <a:stretch/>
          </p:blipFill>
          <p:spPr>
            <a:xfrm flipH="1">
              <a:off x="7646552" y="1803523"/>
              <a:ext cx="1543238" cy="2857500"/>
            </a:xfrm>
            <a:prstGeom prst="rect">
              <a:avLst/>
            </a:prstGeom>
          </p:spPr>
        </p:pic>
        <p:pic>
          <p:nvPicPr>
            <p:cNvPr id="12" name="Picture 11" descr="103ReaderMenu.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813176" y="2204864"/>
              <a:ext cx="1163887" cy="1728192"/>
            </a:xfrm>
            <a:prstGeom prst="rect">
              <a:avLst/>
            </a:prstGeom>
          </p:spPr>
        </p:pic>
      </p:grpSp>
      <p:sp>
        <p:nvSpPr>
          <p:cNvPr id="23" name="TextBox 22"/>
          <p:cNvSpPr txBox="1"/>
          <p:nvPr/>
        </p:nvSpPr>
        <p:spPr>
          <a:xfrm>
            <a:off x="3638066" y="6017722"/>
            <a:ext cx="1293055" cy="400110"/>
          </a:xfrm>
          <a:prstGeom prst="rect">
            <a:avLst/>
          </a:prstGeom>
          <a:noFill/>
        </p:spPr>
        <p:txBody>
          <a:bodyPr wrap="square" rtlCol="0">
            <a:spAutoFit/>
          </a:bodyPr>
          <a:lstStyle/>
          <a:p>
            <a:pPr algn="ctr"/>
            <a:r>
              <a:rPr lang="en-US" sz="2000" b="1" dirty="0" smtClean="0">
                <a:latin typeface="Arial" panose="020B0604020202020204" pitchFamily="34" charset="0"/>
                <a:cs typeface="Arial" panose="020B0604020202020204" pitchFamily="34" charset="0"/>
              </a:rPr>
              <a:t>Discover</a:t>
            </a:r>
            <a:endParaRPr lang="en-US" sz="2000" b="1" dirty="0">
              <a:latin typeface="Arial" panose="020B0604020202020204" pitchFamily="34" charset="0"/>
              <a:cs typeface="Arial" panose="020B0604020202020204" pitchFamily="34" charset="0"/>
            </a:endParaRPr>
          </a:p>
        </p:txBody>
      </p:sp>
      <p:sp>
        <p:nvSpPr>
          <p:cNvPr id="24" name="TextBox 23"/>
          <p:cNvSpPr txBox="1"/>
          <p:nvPr/>
        </p:nvSpPr>
        <p:spPr>
          <a:xfrm>
            <a:off x="5283321" y="6009736"/>
            <a:ext cx="1152128" cy="400110"/>
          </a:xfrm>
          <a:prstGeom prst="rect">
            <a:avLst/>
          </a:prstGeom>
          <a:noFill/>
        </p:spPr>
        <p:txBody>
          <a:bodyPr wrap="square" rtlCol="0">
            <a:spAutoFit/>
          </a:bodyPr>
          <a:lstStyle/>
          <a:p>
            <a:pPr algn="ctr"/>
            <a:r>
              <a:rPr lang="en-US" sz="2000" b="1" dirty="0" smtClean="0">
                <a:latin typeface="Arial" panose="020B0604020202020204" pitchFamily="34" charset="0"/>
                <a:cs typeface="Arial" panose="020B0604020202020204" pitchFamily="34" charset="0"/>
              </a:rPr>
              <a:t>Borrow</a:t>
            </a:r>
            <a:endParaRPr lang="en-US" sz="2000" b="1" dirty="0">
              <a:latin typeface="Arial" panose="020B0604020202020204" pitchFamily="34" charset="0"/>
              <a:cs typeface="Arial" panose="020B0604020202020204" pitchFamily="34" charset="0"/>
            </a:endParaRPr>
          </a:p>
        </p:txBody>
      </p:sp>
      <p:sp>
        <p:nvSpPr>
          <p:cNvPr id="25" name="TextBox 24"/>
          <p:cNvSpPr txBox="1"/>
          <p:nvPr/>
        </p:nvSpPr>
        <p:spPr>
          <a:xfrm>
            <a:off x="6773369" y="6011729"/>
            <a:ext cx="1152128" cy="400110"/>
          </a:xfrm>
          <a:prstGeom prst="rect">
            <a:avLst/>
          </a:prstGeom>
          <a:noFill/>
        </p:spPr>
        <p:txBody>
          <a:bodyPr wrap="square" rtlCol="0">
            <a:spAutoFit/>
          </a:bodyPr>
          <a:lstStyle/>
          <a:p>
            <a:pPr algn="ctr"/>
            <a:r>
              <a:rPr lang="en-US" sz="2000" b="1" dirty="0" smtClean="0">
                <a:latin typeface="Arial" panose="020B0604020202020204" pitchFamily="34" charset="0"/>
                <a:cs typeface="Arial" panose="020B0604020202020204" pitchFamily="34" charset="0"/>
              </a:rPr>
              <a:t>Read</a:t>
            </a:r>
            <a:endParaRPr lang="en-US" sz="2000" b="1" dirty="0">
              <a:latin typeface="Arial" panose="020B0604020202020204" pitchFamily="34" charset="0"/>
              <a:cs typeface="Arial" panose="020B0604020202020204" pitchFamily="34" charset="0"/>
            </a:endParaRPr>
          </a:p>
        </p:txBody>
      </p:sp>
      <p:sp>
        <p:nvSpPr>
          <p:cNvPr id="26" name="TextBox 25"/>
          <p:cNvSpPr txBox="1"/>
          <p:nvPr/>
        </p:nvSpPr>
        <p:spPr>
          <a:xfrm>
            <a:off x="2000711" y="2164397"/>
            <a:ext cx="8307422" cy="1015663"/>
          </a:xfrm>
          <a:prstGeom prst="rect">
            <a:avLst/>
          </a:prstGeom>
          <a:noFill/>
        </p:spPr>
        <p:txBody>
          <a:bodyPr wrap="square" rtlCol="0">
            <a:spAutoFit/>
          </a:bodyPr>
          <a:lstStyle/>
          <a:p>
            <a:pPr algn="ctr"/>
            <a:r>
              <a:rPr lang="en-US" sz="6000" dirty="0" smtClean="0">
                <a:latin typeface="Arial" panose="020B0604020202020204" pitchFamily="34" charset="0"/>
                <a:cs typeface="Arial" panose="020B0604020202020204" pitchFamily="34" charset="0"/>
              </a:rPr>
              <a:t>In 3 Clicks Or Less…</a:t>
            </a:r>
            <a:endParaRPr lang="en-US" sz="6000" dirty="0">
              <a:latin typeface="Arial" panose="020B0604020202020204" pitchFamily="34" charset="0"/>
              <a:cs typeface="Arial" panose="020B0604020202020204" pitchFamily="34" charset="0"/>
            </a:endParaRPr>
          </a:p>
        </p:txBody>
      </p:sp>
      <p:sp>
        <p:nvSpPr>
          <p:cNvPr id="27" name="Rectangle 26"/>
          <p:cNvSpPr/>
          <p:nvPr/>
        </p:nvSpPr>
        <p:spPr>
          <a:xfrm>
            <a:off x="330740" y="138079"/>
            <a:ext cx="11556460" cy="1323439"/>
          </a:xfrm>
          <a:prstGeom prst="rect">
            <a:avLst/>
          </a:prstGeom>
          <a:solidFill>
            <a:schemeClr val="accent2"/>
          </a:solidFill>
        </p:spPr>
        <p:txBody>
          <a:bodyPr wrap="square" lIns="91440" tIns="45720" rIns="91440" bIns="45720">
            <a:spAutoFit/>
          </a:bodyPr>
          <a:lstStyle/>
          <a:p>
            <a:pPr algn="ctr"/>
            <a:r>
              <a:rPr lang="en-US" sz="8000" dirty="0" smtClean="0">
                <a:ln w="0"/>
                <a:solidFill>
                  <a:schemeClr val="bg1"/>
                </a:solidFill>
                <a:effectLst>
                  <a:outerShdw blurRad="38100" dist="19050" dir="2700000" algn="tl" rotWithShape="0">
                    <a:schemeClr val="dk1">
                      <a:alpha val="40000"/>
                    </a:schemeClr>
                  </a:outerShdw>
                </a:effectLst>
              </a:rPr>
              <a:t>Library Simplified App</a:t>
            </a:r>
            <a:endParaRPr lang="en-US" sz="8000" dirty="0">
              <a:ln w="0"/>
              <a:solidFill>
                <a:schemeClr val="bg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8629290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7188" y="438784"/>
            <a:ext cx="11472861" cy="1631216"/>
          </a:xfrm>
          <a:prstGeom prst="rect">
            <a:avLst/>
          </a:prstGeom>
          <a:solidFill>
            <a:schemeClr val="accent2"/>
          </a:solidFill>
        </p:spPr>
        <p:txBody>
          <a:bodyPr wrap="square" rtlCol="0">
            <a:spAutoFit/>
          </a:bodyPr>
          <a:lstStyle/>
          <a:p>
            <a:pPr algn="ctr"/>
            <a:r>
              <a:rPr lang="en-US" sz="5000" dirty="0" smtClean="0">
                <a:solidFill>
                  <a:schemeClr val="bg1"/>
                </a:solidFill>
                <a:latin typeface="Arial" panose="020B0604020202020204" pitchFamily="34" charset="0"/>
                <a:cs typeface="Arial" panose="020B0604020202020204" pitchFamily="34" charset="0"/>
              </a:rPr>
              <a:t>Library E-Content Access Project (LEAP)</a:t>
            </a:r>
            <a:endParaRPr lang="en-US" sz="5000" dirty="0">
              <a:solidFill>
                <a:schemeClr val="bg1"/>
              </a:solidFill>
              <a:latin typeface="Arial" panose="020B0604020202020204" pitchFamily="34" charset="0"/>
              <a:cs typeface="Arial" panose="020B0604020202020204" pitchFamily="34" charset="0"/>
            </a:endParaRPr>
          </a:p>
        </p:txBody>
      </p:sp>
      <p:pic>
        <p:nvPicPr>
          <p:cNvPr id="1026" name="Picture 2" descr="http://cdn-prod.www.aws.nypl.org/sites/default/files/images/new_logo.inline%20vertica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9107" y="2449617"/>
            <a:ext cx="2857500" cy="177165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blogs.sos.wa.gov/library/wp-content/uploads/2009/01/imls-logo-2c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31674" y="2612335"/>
            <a:ext cx="3180673" cy="144621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gclibrary.commons.gc.cuny.edu/files/2013/04/DPLA_logo.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85070" y="2717428"/>
            <a:ext cx="3830799" cy="1236025"/>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p:cNvGrpSpPr/>
          <p:nvPr/>
        </p:nvGrpSpPr>
        <p:grpSpPr>
          <a:xfrm>
            <a:off x="2675528" y="5907220"/>
            <a:ext cx="6840944" cy="821919"/>
            <a:chOff x="1111483" y="5907220"/>
            <a:chExt cx="6840944" cy="821919"/>
          </a:xfrm>
        </p:grpSpPr>
        <p:pic>
          <p:nvPicPr>
            <p:cNvPr id="1044" name="Picture 20" descr="Kent District Library"/>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672267" y="5941835"/>
              <a:ext cx="1280160" cy="787304"/>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Cincinnati and Hamilton County Public Library"/>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11483" y="5941835"/>
              <a:ext cx="1280160" cy="787304"/>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Cuyahoga County Public Library"/>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851514" y="5907220"/>
              <a:ext cx="1280160" cy="787304"/>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6" descr="Chattanooga Public Library"/>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869421" y="5922665"/>
              <a:ext cx="1280160" cy="78730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 name="Group 5"/>
          <p:cNvGrpSpPr/>
          <p:nvPr/>
        </p:nvGrpSpPr>
        <p:grpSpPr>
          <a:xfrm>
            <a:off x="2296342" y="4521788"/>
            <a:ext cx="7599316" cy="971492"/>
            <a:chOff x="2431184" y="4521788"/>
            <a:chExt cx="7599316" cy="971492"/>
          </a:xfrm>
        </p:grpSpPr>
        <p:pic>
          <p:nvPicPr>
            <p:cNvPr id="1036" name="Picture 12" descr="Boston Public Library"/>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135873" y="4705976"/>
              <a:ext cx="1280160" cy="787304"/>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Sacramento Public Library"/>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729362" y="4521788"/>
              <a:ext cx="1280160" cy="787304"/>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Santa Clara County Library"/>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206895" y="4521788"/>
              <a:ext cx="1280160" cy="787304"/>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Alemeda Public Library"/>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8750340" y="4705976"/>
              <a:ext cx="1280160" cy="787304"/>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28" descr="Brooklyn Public Library"/>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431184" y="4685614"/>
              <a:ext cx="1280160" cy="787299"/>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9401957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1787397697"/>
              </p:ext>
            </p:extLst>
          </p:nvPr>
        </p:nvGraphicFramePr>
        <p:xfrm>
          <a:off x="3013265" y="1345239"/>
          <a:ext cx="5912526" cy="57605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Rectangle 13"/>
          <p:cNvSpPr/>
          <p:nvPr/>
        </p:nvSpPr>
        <p:spPr>
          <a:xfrm>
            <a:off x="408031" y="175688"/>
            <a:ext cx="11556460" cy="1169551"/>
          </a:xfrm>
          <a:prstGeom prst="rect">
            <a:avLst/>
          </a:prstGeom>
          <a:solidFill>
            <a:schemeClr val="accent2"/>
          </a:solidFill>
        </p:spPr>
        <p:txBody>
          <a:bodyPr wrap="square" lIns="91440" tIns="45720" rIns="91440" bIns="45720">
            <a:spAutoFit/>
          </a:bodyPr>
          <a:lstStyle/>
          <a:p>
            <a:pPr algn="ctr"/>
            <a:r>
              <a:rPr lang="en-US" sz="7000" dirty="0" smtClean="0">
                <a:ln w="0"/>
                <a:solidFill>
                  <a:schemeClr val="bg1"/>
                </a:solidFill>
                <a:effectLst>
                  <a:outerShdw blurRad="38100" dist="19050" dir="2700000" algn="tl" rotWithShape="0">
                    <a:schemeClr val="dk1">
                      <a:alpha val="40000"/>
                    </a:schemeClr>
                  </a:outerShdw>
                </a:effectLst>
              </a:rPr>
              <a:t>Library E-Content Marketplace</a:t>
            </a:r>
            <a:endParaRPr lang="en-US" sz="7000" dirty="0">
              <a:ln w="0"/>
              <a:solidFill>
                <a:schemeClr val="bg1"/>
              </a:solidFill>
              <a:effectLst>
                <a:outerShdw blurRad="38100" dist="19050" dir="2700000" algn="tl" rotWithShape="0">
                  <a:schemeClr val="dk1">
                    <a:alpha val="40000"/>
                  </a:schemeClr>
                </a:outerShdw>
              </a:effectLst>
            </a:endParaRPr>
          </a:p>
        </p:txBody>
      </p:sp>
      <p:pic>
        <p:nvPicPr>
          <p:cNvPr id="16" name="Picture 1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79778" y="2370402"/>
            <a:ext cx="3419709" cy="3419709"/>
          </a:xfrm>
          <a:prstGeom prst="rect">
            <a:avLst/>
          </a:prstGeom>
        </p:spPr>
      </p:pic>
      <p:sp>
        <p:nvSpPr>
          <p:cNvPr id="17" name="TextBox 16"/>
          <p:cNvSpPr txBox="1"/>
          <p:nvPr/>
        </p:nvSpPr>
        <p:spPr>
          <a:xfrm>
            <a:off x="184453" y="4380455"/>
            <a:ext cx="2691245" cy="553998"/>
          </a:xfrm>
          <a:prstGeom prst="rect">
            <a:avLst/>
          </a:prstGeom>
          <a:noFill/>
        </p:spPr>
        <p:txBody>
          <a:bodyPr wrap="square" rtlCol="0">
            <a:spAutoFit/>
          </a:bodyPr>
          <a:lstStyle/>
          <a:p>
            <a:pPr algn="ctr"/>
            <a:r>
              <a:rPr lang="en-US" sz="3000" b="1" dirty="0" smtClean="0">
                <a:solidFill>
                  <a:schemeClr val="bg1"/>
                </a:solidFill>
                <a:latin typeface="Arial" panose="020B0604020202020204" pitchFamily="34" charset="0"/>
                <a:cs typeface="Arial" panose="020B0604020202020204" pitchFamily="34" charset="0"/>
              </a:rPr>
              <a:t>PUBLISHERS</a:t>
            </a:r>
            <a:endParaRPr lang="en-US" sz="3000" b="1" dirty="0">
              <a:solidFill>
                <a:schemeClr val="bg1"/>
              </a:solidFill>
              <a:latin typeface="Arial" panose="020B0604020202020204" pitchFamily="34" charset="0"/>
              <a:cs typeface="Arial" panose="020B0604020202020204" pitchFamily="34" charset="0"/>
            </a:endParaRPr>
          </a:p>
        </p:txBody>
      </p:sp>
      <p:pic>
        <p:nvPicPr>
          <p:cNvPr id="24" name="Picture 2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952016" y="2370402"/>
            <a:ext cx="2986250" cy="2986250"/>
          </a:xfrm>
          <a:prstGeom prst="rect">
            <a:avLst/>
          </a:prstGeom>
        </p:spPr>
      </p:pic>
      <p:sp>
        <p:nvSpPr>
          <p:cNvPr id="25" name="TextBox 24"/>
          <p:cNvSpPr txBox="1"/>
          <p:nvPr/>
        </p:nvSpPr>
        <p:spPr>
          <a:xfrm>
            <a:off x="9481943" y="2910314"/>
            <a:ext cx="1932294" cy="477054"/>
          </a:xfrm>
          <a:prstGeom prst="rect">
            <a:avLst/>
          </a:prstGeom>
          <a:noFill/>
        </p:spPr>
        <p:txBody>
          <a:bodyPr wrap="square" rtlCol="0">
            <a:spAutoFit/>
          </a:bodyPr>
          <a:lstStyle/>
          <a:p>
            <a:pPr algn="ctr"/>
            <a:r>
              <a:rPr lang="en-US" sz="2500" b="1" dirty="0" smtClean="0">
                <a:solidFill>
                  <a:schemeClr val="bg1"/>
                </a:solidFill>
                <a:latin typeface="Arial" panose="020B0604020202020204" pitchFamily="34" charset="0"/>
                <a:cs typeface="Arial" panose="020B0604020202020204" pitchFamily="34" charset="0"/>
              </a:rPr>
              <a:t>LIBRARIES</a:t>
            </a:r>
            <a:endParaRPr lang="en-US" sz="25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525761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7188" y="438784"/>
            <a:ext cx="11472861" cy="2123658"/>
          </a:xfrm>
          <a:prstGeom prst="rect">
            <a:avLst/>
          </a:prstGeom>
          <a:solidFill>
            <a:schemeClr val="accent2"/>
          </a:solidFill>
        </p:spPr>
        <p:txBody>
          <a:bodyPr wrap="square" rtlCol="0">
            <a:spAutoFit/>
          </a:bodyPr>
          <a:lstStyle/>
          <a:p>
            <a:pPr algn="ctr"/>
            <a:r>
              <a:rPr lang="en-US" sz="6600" dirty="0" smtClean="0">
                <a:solidFill>
                  <a:schemeClr val="bg1"/>
                </a:solidFill>
                <a:latin typeface="Arial" panose="020B0604020202020204" pitchFamily="34" charset="0"/>
                <a:cs typeface="Arial" panose="020B0604020202020204" pitchFamily="34" charset="0"/>
              </a:rPr>
              <a:t>Other Aspects </a:t>
            </a:r>
          </a:p>
          <a:p>
            <a:pPr algn="ctr"/>
            <a:r>
              <a:rPr lang="en-US" sz="6600" dirty="0" smtClean="0">
                <a:solidFill>
                  <a:schemeClr val="bg1"/>
                </a:solidFill>
                <a:latin typeface="Arial" panose="020B0604020202020204" pitchFamily="34" charset="0"/>
                <a:cs typeface="Arial" panose="020B0604020202020204" pitchFamily="34" charset="0"/>
              </a:rPr>
              <a:t>of LEAP</a:t>
            </a:r>
            <a:endParaRPr lang="en-US" sz="6600" dirty="0">
              <a:solidFill>
                <a:schemeClr val="bg1"/>
              </a:solidFill>
              <a:latin typeface="Arial" panose="020B0604020202020204" pitchFamily="34" charset="0"/>
              <a:cs typeface="Arial" panose="020B0604020202020204" pitchFamily="34" charset="0"/>
            </a:endParaRPr>
          </a:p>
        </p:txBody>
      </p:sp>
      <p:pic>
        <p:nvPicPr>
          <p:cNvPr id="1026" name="Picture 2" descr="http://www.digitalbookworld.com/wp-content/uploads/openebooks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1853" y="2931731"/>
            <a:ext cx="3368699" cy="313289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laurellibrary.org/_assets/_img/media/projectgutenburg.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15282" y="3212084"/>
            <a:ext cx="4295401" cy="25721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28623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Box 1"/>
          <p:cNvSpPr txBox="1"/>
          <p:nvPr/>
        </p:nvSpPr>
        <p:spPr>
          <a:xfrm>
            <a:off x="357188" y="438784"/>
            <a:ext cx="11472861" cy="923330"/>
          </a:xfrm>
          <a:prstGeom prst="rect">
            <a:avLst/>
          </a:prstGeom>
          <a:solidFill>
            <a:schemeClr val="accent2"/>
          </a:solidFill>
        </p:spPr>
        <p:txBody>
          <a:bodyPr wrap="square" rtlCol="0">
            <a:spAutoFit/>
          </a:bodyPr>
          <a:lstStyle/>
          <a:p>
            <a:pPr algn="ctr"/>
            <a:r>
              <a:rPr lang="en-US" sz="5400" dirty="0" smtClean="0">
                <a:solidFill>
                  <a:schemeClr val="bg1"/>
                </a:solidFill>
                <a:latin typeface="Arial" panose="020B0604020202020204" pitchFamily="34" charset="0"/>
                <a:cs typeface="Arial" panose="020B0604020202020204" pitchFamily="34" charset="0"/>
              </a:rPr>
              <a:t>SimplyE for Consortia</a:t>
            </a:r>
            <a:endParaRPr lang="en-US" sz="5400" dirty="0">
              <a:solidFill>
                <a:schemeClr val="bg1"/>
              </a:solidFill>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84872" y="2370402"/>
            <a:ext cx="2986250" cy="2986250"/>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29432" y="2370402"/>
            <a:ext cx="2986250" cy="2986250"/>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3992" y="2370402"/>
            <a:ext cx="2986250" cy="2986250"/>
          </a:xfrm>
          <a:prstGeom prst="rect">
            <a:avLst/>
          </a:prstGeom>
        </p:spPr>
      </p:pic>
      <p:sp>
        <p:nvSpPr>
          <p:cNvPr id="9" name="TextBox 8"/>
          <p:cNvSpPr txBox="1"/>
          <p:nvPr/>
        </p:nvSpPr>
        <p:spPr>
          <a:xfrm>
            <a:off x="9311850" y="2910314"/>
            <a:ext cx="1932294" cy="477054"/>
          </a:xfrm>
          <a:prstGeom prst="rect">
            <a:avLst/>
          </a:prstGeom>
          <a:noFill/>
        </p:spPr>
        <p:txBody>
          <a:bodyPr wrap="square" rtlCol="0">
            <a:spAutoFit/>
          </a:bodyPr>
          <a:lstStyle/>
          <a:p>
            <a:pPr algn="ctr"/>
            <a:r>
              <a:rPr lang="en-US" sz="2500" b="1" dirty="0" smtClean="0">
                <a:solidFill>
                  <a:schemeClr val="bg1"/>
                </a:solidFill>
                <a:latin typeface="Arial" panose="020B0604020202020204" pitchFamily="34" charset="0"/>
                <a:cs typeface="Arial" panose="020B0604020202020204" pitchFamily="34" charset="0"/>
              </a:rPr>
              <a:t>LIBRARY</a:t>
            </a:r>
            <a:endParaRPr lang="en-US" sz="2500" b="1" dirty="0">
              <a:solidFill>
                <a:schemeClr val="bg1"/>
              </a:solidFill>
              <a:latin typeface="Arial" panose="020B0604020202020204" pitchFamily="34" charset="0"/>
              <a:cs typeface="Arial" panose="020B0604020202020204" pitchFamily="34" charset="0"/>
            </a:endParaRPr>
          </a:p>
        </p:txBody>
      </p:sp>
      <p:sp>
        <p:nvSpPr>
          <p:cNvPr id="10" name="TextBox 9"/>
          <p:cNvSpPr txBox="1"/>
          <p:nvPr/>
        </p:nvSpPr>
        <p:spPr>
          <a:xfrm>
            <a:off x="1000970" y="2995272"/>
            <a:ext cx="1932294" cy="477054"/>
          </a:xfrm>
          <a:prstGeom prst="rect">
            <a:avLst/>
          </a:prstGeom>
          <a:noFill/>
        </p:spPr>
        <p:txBody>
          <a:bodyPr wrap="square" rtlCol="0">
            <a:spAutoFit/>
          </a:bodyPr>
          <a:lstStyle/>
          <a:p>
            <a:pPr algn="ctr"/>
            <a:r>
              <a:rPr lang="en-US" sz="2500" b="1" dirty="0" smtClean="0">
                <a:solidFill>
                  <a:schemeClr val="bg1"/>
                </a:solidFill>
                <a:latin typeface="Arial" panose="020B0604020202020204" pitchFamily="34" charset="0"/>
                <a:cs typeface="Arial" panose="020B0604020202020204" pitchFamily="34" charset="0"/>
              </a:rPr>
              <a:t>LIBRARY</a:t>
            </a:r>
            <a:endParaRPr lang="en-US" sz="2500" b="1" dirty="0">
              <a:solidFill>
                <a:schemeClr val="bg1"/>
              </a:solidFill>
              <a:latin typeface="Arial" panose="020B0604020202020204" pitchFamily="34" charset="0"/>
              <a:cs typeface="Arial" panose="020B0604020202020204" pitchFamily="34" charset="0"/>
            </a:endParaRPr>
          </a:p>
        </p:txBody>
      </p:sp>
      <p:sp>
        <p:nvSpPr>
          <p:cNvPr id="11" name="TextBox 10"/>
          <p:cNvSpPr txBox="1"/>
          <p:nvPr/>
        </p:nvSpPr>
        <p:spPr>
          <a:xfrm>
            <a:off x="5156410" y="2910314"/>
            <a:ext cx="1932294" cy="477054"/>
          </a:xfrm>
          <a:prstGeom prst="rect">
            <a:avLst/>
          </a:prstGeom>
          <a:noFill/>
        </p:spPr>
        <p:txBody>
          <a:bodyPr wrap="square" rtlCol="0">
            <a:spAutoFit/>
          </a:bodyPr>
          <a:lstStyle/>
          <a:p>
            <a:pPr algn="ctr"/>
            <a:r>
              <a:rPr lang="en-US" sz="2500" b="1" dirty="0" smtClean="0">
                <a:solidFill>
                  <a:schemeClr val="bg1"/>
                </a:solidFill>
                <a:latin typeface="Arial" panose="020B0604020202020204" pitchFamily="34" charset="0"/>
                <a:cs typeface="Arial" panose="020B0604020202020204" pitchFamily="34" charset="0"/>
              </a:rPr>
              <a:t>LIBRARY</a:t>
            </a:r>
            <a:endParaRPr lang="en-US" sz="2500" b="1" dirty="0">
              <a:solidFill>
                <a:schemeClr val="bg1"/>
              </a:solidFill>
              <a:latin typeface="Arial" panose="020B0604020202020204" pitchFamily="34" charset="0"/>
              <a:cs typeface="Arial" panose="020B0604020202020204" pitchFamily="34" charset="0"/>
            </a:endParaRPr>
          </a:p>
        </p:txBody>
      </p:sp>
      <p:cxnSp>
        <p:nvCxnSpPr>
          <p:cNvPr id="13" name="Straight Connector 12"/>
          <p:cNvCxnSpPr/>
          <p:nvPr/>
        </p:nvCxnSpPr>
        <p:spPr>
          <a:xfrm flipV="1">
            <a:off x="3283978" y="4208206"/>
            <a:ext cx="1543664" cy="9833"/>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7446545" y="4213122"/>
            <a:ext cx="1543664" cy="9833"/>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22602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pixabay.com/static/uploads/photo/2015/01/16/16/50/volunteers-601662_960_72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189019" y="1859338"/>
            <a:ext cx="7883236" cy="3139321"/>
          </a:xfrm>
          <a:prstGeom prst="rect">
            <a:avLst/>
          </a:prstGeom>
          <a:solidFill>
            <a:schemeClr val="accent2"/>
          </a:solidFill>
        </p:spPr>
        <p:txBody>
          <a:bodyPr wrap="square" lIns="91440" tIns="45720" rIns="91440" bIns="45720">
            <a:spAutoFit/>
          </a:bodyPr>
          <a:lstStyle/>
          <a:p>
            <a:pPr algn="ctr"/>
            <a:r>
              <a:rPr lang="en-US" sz="6600" dirty="0" smtClean="0">
                <a:ln w="0"/>
                <a:solidFill>
                  <a:schemeClr val="bg1"/>
                </a:solidFill>
                <a:effectLst>
                  <a:outerShdw blurRad="38100" dist="19050" dir="2700000" algn="tl" rotWithShape="0">
                    <a:schemeClr val="dk1">
                      <a:alpha val="40000"/>
                    </a:schemeClr>
                  </a:outerShdw>
                </a:effectLst>
              </a:rPr>
              <a:t>Get Involved</a:t>
            </a:r>
          </a:p>
          <a:p>
            <a:pPr algn="ctr"/>
            <a:endParaRPr lang="en-US" sz="2400" dirty="0" smtClean="0">
              <a:ln w="0"/>
              <a:solidFill>
                <a:schemeClr val="bg1"/>
              </a:solidFill>
              <a:effectLst>
                <a:outerShdw blurRad="38100" dist="19050" dir="2700000" algn="tl" rotWithShape="0">
                  <a:schemeClr val="dk1">
                    <a:alpha val="40000"/>
                  </a:schemeClr>
                </a:outerShdw>
              </a:effectLst>
            </a:endParaRPr>
          </a:p>
          <a:p>
            <a:pPr algn="ctr"/>
            <a:r>
              <a:rPr lang="en-US" sz="3600" dirty="0">
                <a:ln w="0"/>
                <a:solidFill>
                  <a:schemeClr val="bg1"/>
                </a:solidFill>
                <a:effectLst>
                  <a:outerShdw blurRad="38100" dist="19050" dir="2700000" algn="tl" rotWithShape="0">
                    <a:schemeClr val="dk1">
                      <a:alpha val="40000"/>
                    </a:schemeClr>
                  </a:outerShdw>
                </a:effectLst>
              </a:rPr>
              <a:t>r</a:t>
            </a:r>
            <a:r>
              <a:rPr lang="en-US" sz="3600" dirty="0" smtClean="0">
                <a:ln w="0"/>
                <a:solidFill>
                  <a:schemeClr val="bg1"/>
                </a:solidFill>
                <a:effectLst>
                  <a:outerShdw blurRad="38100" dist="19050" dir="2700000" algn="tl" rotWithShape="0">
                    <a:schemeClr val="dk1">
                      <a:alpha val="40000"/>
                    </a:schemeClr>
                  </a:outerShdw>
                </a:effectLst>
              </a:rPr>
              <a:t>eadersfirst.org</a:t>
            </a:r>
          </a:p>
          <a:p>
            <a:pPr algn="ctr"/>
            <a:r>
              <a:rPr lang="en-US" sz="3600" dirty="0" smtClean="0">
                <a:ln w="0"/>
                <a:solidFill>
                  <a:schemeClr val="bg1"/>
                </a:solidFill>
                <a:effectLst>
                  <a:outerShdw blurRad="38100" dist="19050" dir="2700000" algn="tl" rotWithShape="0">
                    <a:schemeClr val="dk1">
                      <a:alpha val="40000"/>
                    </a:schemeClr>
                  </a:outerShdw>
                </a:effectLst>
              </a:rPr>
              <a:t>dp.la/info/get-involved/dpla-ebooks</a:t>
            </a:r>
          </a:p>
          <a:p>
            <a:pPr algn="ctr"/>
            <a:r>
              <a:rPr lang="en-US" sz="3600" dirty="0" smtClean="0">
                <a:ln w="0"/>
                <a:solidFill>
                  <a:schemeClr val="bg1"/>
                </a:solidFill>
                <a:effectLst>
                  <a:outerShdw blurRad="38100" dist="19050" dir="2700000" algn="tl" rotWithShape="0">
                    <a:schemeClr val="dk1">
                      <a:alpha val="40000"/>
                    </a:schemeClr>
                  </a:outerShdw>
                </a:effectLst>
              </a:rPr>
              <a:t>librarysimplified.org</a:t>
            </a:r>
            <a:endParaRPr lang="en-US" sz="3600" dirty="0">
              <a:ln w="0"/>
              <a:solidFill>
                <a:schemeClr val="bg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99481085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394</TotalTime>
  <Words>658</Words>
  <Application>Microsoft Office PowerPoint</Application>
  <PresentationFormat>Widescreen</PresentationFormat>
  <Paragraphs>78</Paragraphs>
  <Slides>9</Slides>
  <Notes>9</Notes>
  <HiddenSlides>1</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Calibri Light</vt:lpstr>
      <vt:lpstr>NYPL Kievit-Regular</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St Mary's Library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 Stephenson</dc:creator>
  <cp:lastModifiedBy>Michael Blackwell</cp:lastModifiedBy>
  <cp:revision>60</cp:revision>
  <dcterms:created xsi:type="dcterms:W3CDTF">2016-05-05T18:30:21Z</dcterms:created>
  <dcterms:modified xsi:type="dcterms:W3CDTF">2016-06-07T14:19:01Z</dcterms:modified>
</cp:coreProperties>
</file>