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78" r:id="rId4"/>
    <p:sldId id="279" r:id="rId5"/>
    <p:sldId id="295" r:id="rId6"/>
    <p:sldId id="283" r:id="rId7"/>
    <p:sldId id="285" r:id="rId8"/>
    <p:sldId id="288" r:id="rId9"/>
    <p:sldId id="287" r:id="rId10"/>
    <p:sldId id="274" r:id="rId11"/>
    <p:sldId id="272" r:id="rId12"/>
    <p:sldId id="271" r:id="rId13"/>
    <p:sldId id="296" r:id="rId14"/>
    <p:sldId id="262" r:id="rId15"/>
    <p:sldId id="277" r:id="rId16"/>
    <p:sldId id="289" r:id="rId17"/>
    <p:sldId id="293" r:id="rId18"/>
    <p:sldId id="297" r:id="rId19"/>
    <p:sldId id="298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261" autoAdjust="0"/>
  </p:normalViewPr>
  <p:slideViewPr>
    <p:cSldViewPr snapToGrid="0">
      <p:cViewPr varScale="1">
        <p:scale>
          <a:sx n="89" d="100"/>
          <a:sy n="89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F4EF-6746-43EB-9D4A-EEF47D1DE2DC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C0CF-F1F5-4597-8F46-EA2DAB17C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7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p.la/" TargetMode="External"/><Relationship Id="rId7" Type="http://schemas.openxmlformats.org/officeDocument/2006/relationships/hyperlink" Target="https://www.imls.gov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aker-taylor.com/" TargetMode="External"/><Relationship Id="rId5" Type="http://schemas.openxmlformats.org/officeDocument/2006/relationships/hyperlink" Target="http://www.nypl.org/" TargetMode="External"/><Relationship Id="rId4" Type="http://schemas.openxmlformats.org/officeDocument/2006/relationships/hyperlink" Target="https://www.firstbook.or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0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what </a:t>
            </a:r>
            <a:r>
              <a:rPr lang="en-US" baseline="0" dirty="0" err="1" smtClean="0"/>
              <a:t>Minitex</a:t>
            </a:r>
            <a:r>
              <a:rPr lang="en-US" baseline="0" dirty="0" smtClean="0"/>
              <a:t> is</a:t>
            </a:r>
            <a:endParaRPr lang="en-US" dirty="0" smtClean="0"/>
          </a:p>
          <a:p>
            <a:r>
              <a:rPr lang="en-US" dirty="0" smtClean="0"/>
              <a:t>NYPL realized</a:t>
            </a:r>
            <a:r>
              <a:rPr lang="en-US" baseline="0" dirty="0" smtClean="0"/>
              <a:t> they had to find partners with organizations like </a:t>
            </a:r>
            <a:r>
              <a:rPr lang="en-US" baseline="0" dirty="0" err="1" smtClean="0"/>
              <a:t>Minitex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Work with DPLA on public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also talking to many others such as the Kansas</a:t>
            </a:r>
            <a:r>
              <a:rPr lang="en-US" baseline="0" dirty="0" smtClean="0"/>
              <a:t> State Library, Amigos, Maryland consortia, Arizona academic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3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OneClick</a:t>
            </a:r>
            <a:r>
              <a:rPr lang="en-US" baseline="0" dirty="0" err="1" smtClean="0"/>
              <a:t>Digital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BIblioBoard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Feedbook</a:t>
            </a:r>
            <a:r>
              <a:rPr lang="en-US" baseline="0" dirty="0" smtClean="0"/>
              <a:t> is being 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1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calling this the collection merge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59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because </a:t>
            </a:r>
            <a:r>
              <a:rPr lang="en-US" dirty="0" err="1" smtClean="0"/>
              <a:t>simply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has a local content server </a:t>
            </a:r>
            <a:r>
              <a:rPr lang="en-US" baseline="0" smtClean="0"/>
              <a:t>build into it</a:t>
            </a:r>
            <a:endParaRPr lang="en-US" smtClean="0"/>
          </a:p>
          <a:p>
            <a:r>
              <a:rPr lang="en-US" dirty="0" smtClean="0"/>
              <a:t>DPLA is also looking at a collection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1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Worldreader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are a US, Europe and Africa-based nonprofit organization transforming the lives of people in the developing world. 501(c)(3).  46,000 titles in 43 languages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Unglue it Crowdsourced: An unglued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ebook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book that's added a 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license, after payments to the author, publisher, or other rights holder.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00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Combining locally purchased content</a:t>
            </a:r>
          </a:p>
          <a:p>
            <a:r>
              <a:rPr lang="en-US" dirty="0" smtClean="0"/>
              <a:t>Local content server with Adobe Content Server</a:t>
            </a:r>
          </a:p>
          <a:p>
            <a:r>
              <a:rPr lang="en-US" dirty="0" smtClean="0"/>
              <a:t>Enki (CALIFA)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7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with many partners in an open source environment, we can go far together even to the hype cycles plateau of 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Bleeding edge, we’re not at early adopter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4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year?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7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 vendors are coming – </a:t>
            </a:r>
            <a:r>
              <a:rPr lang="en-US" b="1" dirty="0" err="1" smtClean="0"/>
              <a:t>Bibliolabs</a:t>
            </a:r>
            <a:r>
              <a:rPr lang="en-US" b="1" dirty="0" smtClean="0"/>
              <a:t>, </a:t>
            </a:r>
            <a:r>
              <a:rPr lang="en-US" b="1" dirty="0" err="1" smtClean="0"/>
              <a:t>oneclickdigital</a:t>
            </a:r>
            <a:r>
              <a:rPr lang="en-US" b="1" dirty="0" smtClean="0"/>
              <a:t>, </a:t>
            </a:r>
            <a:r>
              <a:rPr lang="en-US" b="1" dirty="0" err="1" smtClean="0"/>
              <a:t>Feedbook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8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initiative’s partners --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PLA"/>
              </a:rPr>
              <a:t>Digital Public Library of America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(DPLA),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irst Book"/>
              </a:rPr>
              <a:t>First Book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he New York Public Library"/>
              </a:rPr>
              <a:t>The New York Public Library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(NYPL), with content support from digital books distributor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aker &amp; Taylor"/>
              </a:rPr>
              <a:t>Baker &amp; Taylor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 created the app, curated the eBook collection, and developed a system for distribution and use. They received financial support from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stitute of Museum and Library Services"/>
              </a:rPr>
              <a:t>Institute of Museum and Library Services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(IMLS)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C0CF-F1F5-4597-8F46-EA2DAB17C8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1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39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4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52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577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3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61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4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6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2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9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9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2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1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3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3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FBE0EC-746A-43CD-A1D8-5D3E1C4EA7CB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DD78-D5A6-4748-9040-9F35A55ED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2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89000">
              <a:schemeClr val="tx2">
                <a:lumMod val="10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705" y="1146099"/>
            <a:ext cx="6405753" cy="26512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SimplyE …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ebook dreams and struggles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507" y="424930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Valerie Horton, Minitex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0346" y="1440271"/>
            <a:ext cx="5100073" cy="396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05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01" y="349110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								</a:t>
            </a:r>
            <a:r>
              <a:rPr lang="en-US" sz="5400" dirty="0" smtClean="0">
                <a:solidFill>
                  <a:schemeClr val="tx1"/>
                </a:solidFill>
              </a:rPr>
              <a:t>ROLE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hape 80"/>
          <p:cNvSpPr txBox="1">
            <a:spLocks/>
          </p:cNvSpPr>
          <p:nvPr/>
        </p:nvSpPr>
        <p:spPr>
          <a:xfrm>
            <a:off x="532036" y="1381993"/>
            <a:ext cx="10628049" cy="27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2919" marR="0" lvl="1" indent="2463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15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600200" marR="0" lvl="6" indent="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165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spcBef>
                <a:spcPts val="0"/>
              </a:spcBef>
            </a:pPr>
            <a:endParaRPr lang="en" sz="3200" dirty="0" smtClean="0"/>
          </a:p>
          <a:p>
            <a:pPr marL="457200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 smtClean="0"/>
              <a:t>3</a:t>
            </a:r>
            <a:r>
              <a:rPr lang="en" sz="3200" baseline="30000" dirty="0" smtClean="0"/>
              <a:t>rd</a:t>
            </a:r>
            <a:r>
              <a:rPr lang="en" sz="3200" dirty="0" smtClean="0"/>
              <a:t> IMLS Grant in series </a:t>
            </a:r>
            <a:r>
              <a:rPr lang="en" sz="3200" dirty="0"/>
              <a:t>- SimplyE for Consortia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 smtClean="0"/>
              <a:t>Readium sub-licensing for libraries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 smtClean="0"/>
              <a:t>Help </a:t>
            </a:r>
            <a:r>
              <a:rPr lang="en" sz="3200" dirty="0"/>
              <a:t>build the developer </a:t>
            </a:r>
            <a:r>
              <a:rPr lang="en" sz="3200" dirty="0" smtClean="0"/>
              <a:t>community</a:t>
            </a:r>
          </a:p>
          <a:p>
            <a:pPr marL="731519" lvl="1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 smtClean="0"/>
              <a:t>Develop effective documentation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/>
              <a:t>Test installations with two local public libraries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 smtClean="0"/>
              <a:t>Public domain content</a:t>
            </a:r>
          </a:p>
          <a:p>
            <a:pPr marL="731519" lvl="1" indent="-228600">
              <a:spcBef>
                <a:spcPts val="0"/>
              </a:spcBef>
              <a:spcAft>
                <a:spcPts val="600"/>
              </a:spcAft>
            </a:pPr>
            <a:r>
              <a:rPr lang="en" sz="3200" dirty="0" smtClean="0"/>
              <a:t>Open textbooks and scholarly monographs</a:t>
            </a:r>
            <a:endParaRPr lang="e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8038"/>
          <a:stretch/>
        </p:blipFill>
        <p:spPr>
          <a:xfrm>
            <a:off x="962122" y="282121"/>
            <a:ext cx="3895238" cy="9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40" y="183008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SimplyE for Consortia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901373" y="2182595"/>
            <a:ext cx="4865166" cy="47466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 b="1" u="sng" dirty="0"/>
              <a:t>Other Partners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/>
              <a:t>University of Minnesota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/>
              <a:t>Boston Public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 smtClean="0"/>
              <a:t>Connecticut </a:t>
            </a:r>
            <a:r>
              <a:rPr lang="en" sz="2400" dirty="0"/>
              <a:t>State </a:t>
            </a:r>
            <a:r>
              <a:rPr lang="en" sz="2400" dirty="0" smtClean="0"/>
              <a:t>Library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 smtClean="0"/>
              <a:t>Public </a:t>
            </a:r>
            <a:r>
              <a:rPr lang="en" sz="2400" dirty="0"/>
              <a:t>libraries in MN and </a:t>
            </a:r>
            <a:r>
              <a:rPr lang="en" sz="2400" dirty="0" smtClean="0"/>
              <a:t>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 smtClean="0"/>
              <a:t>CALIFA (CA)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 smtClean="0"/>
              <a:t>Others</a:t>
            </a:r>
            <a:endParaRPr lang="en" sz="2400" dirty="0"/>
          </a:p>
          <a:p>
            <a:pPr marL="457200" lvl="0" indent="-228600">
              <a:spcBef>
                <a:spcPts val="0"/>
              </a:spcBef>
            </a:pPr>
            <a:endParaRPr lang="en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624870" y="771520"/>
            <a:ext cx="1118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/>
              <a:t>										</a:t>
            </a:r>
            <a:r>
              <a:rPr lang="en" sz="2400" dirty="0" smtClean="0"/>
              <a:t>					</a:t>
            </a:r>
          </a:p>
          <a:p>
            <a:pPr lvl="0">
              <a:spcBef>
                <a:spcPts val="0"/>
              </a:spcBef>
            </a:pPr>
            <a:r>
              <a:rPr lang="en" sz="2400" dirty="0" smtClean="0"/>
              <a:t>Two-year </a:t>
            </a:r>
            <a:r>
              <a:rPr lang="en" sz="2400" dirty="0"/>
              <a:t>grant:  July 2016 - June </a:t>
            </a:r>
            <a:r>
              <a:rPr lang="en" sz="2400" dirty="0" smtClean="0"/>
              <a:t>2018	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05015" y="2863395"/>
            <a:ext cx="4864189" cy="3036651"/>
            <a:chOff x="914400" y="1671558"/>
            <a:chExt cx="6438200" cy="3795962"/>
          </a:xfrm>
        </p:grpSpPr>
        <p:pic>
          <p:nvPicPr>
            <p:cNvPr id="5" name="Shape 1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44092" y="4219903"/>
              <a:ext cx="2095237" cy="12476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id="6" name="Shape 1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66859" y="2911000"/>
              <a:ext cx="2462705" cy="8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89"/>
            <p:cNvPicPr preferRelativeResize="0"/>
            <p:nvPr/>
          </p:nvPicPr>
          <p:blipFill rotWithShape="1">
            <a:blip r:embed="rId5">
              <a:alphaModFix/>
            </a:blip>
            <a:srcRect l="-2569" r="-3097"/>
            <a:stretch/>
          </p:blipFill>
          <p:spPr>
            <a:xfrm>
              <a:off x="5599999" y="1671558"/>
              <a:ext cx="1752600" cy="1453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9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37860" y="3652889"/>
              <a:ext cx="1614740" cy="1614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9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4400" y="1729099"/>
              <a:ext cx="3271590" cy="749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595340" y="2232956"/>
            <a:ext cx="2822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b="1" u="sng" dirty="0"/>
              <a:t>PRIMARY PARTNERS</a:t>
            </a:r>
          </a:p>
        </p:txBody>
      </p:sp>
    </p:spTree>
    <p:extLst>
      <p:ext uri="{BB962C8B-B14F-4D97-AF65-F5344CB8AC3E}">
        <p14:creationId xmlns:p14="http://schemas.microsoft.com/office/powerpoint/2010/main" val="7169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68" y="358876"/>
            <a:ext cx="7059694" cy="880166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SimplyE</a:t>
            </a:r>
            <a:r>
              <a:rPr lang="en-US" sz="4000" dirty="0" smtClean="0">
                <a:solidFill>
                  <a:schemeClr val="tx1"/>
                </a:solidFill>
              </a:rPr>
              <a:t> Model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Shape 95"/>
          <p:cNvGrpSpPr/>
          <p:nvPr/>
        </p:nvGrpSpPr>
        <p:grpSpPr>
          <a:xfrm>
            <a:off x="6357021" y="2586528"/>
            <a:ext cx="1252530" cy="3972605"/>
            <a:chOff x="1490286" y="117415"/>
            <a:chExt cx="901943" cy="3464381"/>
          </a:xfrm>
        </p:grpSpPr>
        <p:sp>
          <p:nvSpPr>
            <p:cNvPr id="5" name="Shape 96"/>
            <p:cNvSpPr/>
            <p:nvPr/>
          </p:nvSpPr>
          <p:spPr>
            <a:xfrm>
              <a:off x="1490950" y="1442251"/>
              <a:ext cx="788399" cy="795600"/>
            </a:xfrm>
            <a:prstGeom prst="roundRect">
              <a:avLst>
                <a:gd name="adj" fmla="val 16667"/>
              </a:avLst>
            </a:prstGeom>
            <a:solidFill>
              <a:srgbClr val="3EAEBD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" name="Shape 97"/>
            <p:cNvSpPr txBox="1"/>
            <p:nvPr/>
          </p:nvSpPr>
          <p:spPr>
            <a:xfrm>
              <a:off x="1490286" y="1441644"/>
              <a:ext cx="826800" cy="795600"/>
            </a:xfrm>
            <a:prstGeom prst="rect">
              <a:avLst/>
            </a:prstGeom>
            <a:noFill/>
            <a:ln>
              <a:noFill/>
            </a:ln>
          </p:spPr>
          <p:txBody>
            <a:bodyPr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000" b="0" i="0" u="none" strike="noStrike" cap="none" dirty="0" smtClean="0">
                  <a:latin typeface="Calibri"/>
                  <a:ea typeface="Calibri"/>
                  <a:cs typeface="Calibri"/>
                  <a:sym typeface="Calibri"/>
                </a:rPr>
                <a:t>SimplyE</a:t>
              </a:r>
              <a:endParaRPr lang="en"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98"/>
            <p:cNvSpPr/>
            <p:nvPr/>
          </p:nvSpPr>
          <p:spPr>
            <a:xfrm rot="16200000" flipV="1">
              <a:off x="1583991" y="1187213"/>
              <a:ext cx="621522" cy="329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8" name="Shape 99"/>
            <p:cNvSpPr/>
            <p:nvPr/>
          </p:nvSpPr>
          <p:spPr>
            <a:xfrm>
              <a:off x="1541587" y="117415"/>
              <a:ext cx="775499" cy="77549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100"/>
            <p:cNvSpPr txBox="1"/>
            <p:nvPr/>
          </p:nvSpPr>
          <p:spPr>
            <a:xfrm>
              <a:off x="1579450" y="155278"/>
              <a:ext cx="699899" cy="699900"/>
            </a:xfrm>
            <a:prstGeom prst="rect">
              <a:avLst/>
            </a:prstGeom>
            <a:noFill/>
            <a:ln>
              <a:noFill/>
            </a:ln>
          </p:spPr>
          <p:txBody>
            <a:bodyPr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r>
                <a:rPr lang="en" sz="13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Library</a:t>
              </a:r>
              <a:r>
                <a:rPr lang="en" sz="13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13" name="Shape 104"/>
            <p:cNvSpPr/>
            <p:nvPr/>
          </p:nvSpPr>
          <p:spPr>
            <a:xfrm rot="5400000">
              <a:off x="1700891" y="2481594"/>
              <a:ext cx="4887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4" name="Shape 105"/>
            <p:cNvSpPr/>
            <p:nvPr/>
          </p:nvSpPr>
          <p:spPr>
            <a:xfrm>
              <a:off x="1498253" y="2671919"/>
              <a:ext cx="893976" cy="90987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106"/>
            <p:cNvSpPr txBox="1"/>
            <p:nvPr/>
          </p:nvSpPr>
          <p:spPr>
            <a:xfrm>
              <a:off x="1560786" y="2721791"/>
              <a:ext cx="807600" cy="800006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Library Patron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04540" y="860860"/>
            <a:ext cx="4253139" cy="1712962"/>
            <a:chOff x="3891620" y="867005"/>
            <a:chExt cx="4253139" cy="1712962"/>
          </a:xfrm>
        </p:grpSpPr>
        <p:pic>
          <p:nvPicPr>
            <p:cNvPr id="19" name="Shape 1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620" y="929539"/>
              <a:ext cx="978000" cy="1050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1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83286" y="890616"/>
              <a:ext cx="1161473" cy="1084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5294483" y="867005"/>
              <a:ext cx="1496738" cy="1089356"/>
              <a:chOff x="4468453" y="1130934"/>
              <a:chExt cx="2584081" cy="2221992"/>
            </a:xfrm>
          </p:grpSpPr>
          <p:pic>
            <p:nvPicPr>
              <p:cNvPr id="20" name="Shape 10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07598" y="1130934"/>
                <a:ext cx="2221992" cy="2221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06178">
                <a:off x="4468453" y="1503814"/>
                <a:ext cx="2584081" cy="755722"/>
              </a:xfrm>
              <a:prstGeom prst="rect">
                <a:avLst/>
              </a:prstGeom>
            </p:spPr>
          </p:pic>
        </p:grpSp>
        <p:cxnSp>
          <p:nvCxnSpPr>
            <p:cNvPr id="25" name="Straight Arrow Connector 24"/>
            <p:cNvCxnSpPr/>
            <p:nvPr/>
          </p:nvCxnSpPr>
          <p:spPr>
            <a:xfrm>
              <a:off x="4388600" y="1984955"/>
              <a:ext cx="1602061" cy="52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070298" y="2018262"/>
              <a:ext cx="1427669" cy="4792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015987" y="2009845"/>
              <a:ext cx="3660" cy="5701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47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886" y="339657"/>
            <a:ext cx="8151410" cy="880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err="1" smtClean="0">
                <a:solidFill>
                  <a:schemeClr val="tx1"/>
                </a:solidFill>
              </a:rPr>
              <a:t>SimplyE</a:t>
            </a:r>
            <a:r>
              <a:rPr lang="en-US" sz="4000" dirty="0" smtClean="0">
                <a:solidFill>
                  <a:schemeClr val="tx1"/>
                </a:solidFill>
              </a:rPr>
              <a:t> for Consortia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			</a:t>
            </a:r>
            <a:r>
              <a:rPr lang="en-US" sz="4000" dirty="0" smtClean="0">
                <a:solidFill>
                  <a:srgbClr val="FFFF00"/>
                </a:solidFill>
              </a:rPr>
              <a:t>Patron Centric Model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90248" y="537896"/>
            <a:ext cx="6249971" cy="5605829"/>
            <a:chOff x="3296353" y="989717"/>
            <a:chExt cx="6249971" cy="5605829"/>
          </a:xfrm>
        </p:grpSpPr>
        <p:grpSp>
          <p:nvGrpSpPr>
            <p:cNvPr id="5" name="Shape 95"/>
            <p:cNvGrpSpPr/>
            <p:nvPr/>
          </p:nvGrpSpPr>
          <p:grpSpPr>
            <a:xfrm>
              <a:off x="3296353" y="2601245"/>
              <a:ext cx="6249971" cy="3994301"/>
              <a:chOff x="-337570" y="117415"/>
              <a:chExt cx="4500586" cy="3483302"/>
            </a:xfrm>
          </p:grpSpPr>
          <p:sp>
            <p:nvSpPr>
              <p:cNvPr id="6" name="Shape 96"/>
              <p:cNvSpPr/>
              <p:nvPr/>
            </p:nvSpPr>
            <p:spPr>
              <a:xfrm>
                <a:off x="1535266" y="1648624"/>
                <a:ext cx="788399" cy="795600"/>
              </a:xfrm>
              <a:prstGeom prst="roundRect">
                <a:avLst>
                  <a:gd name="adj" fmla="val 16667"/>
                </a:avLst>
              </a:prstGeom>
              <a:solidFill>
                <a:srgbClr val="3EAEBD"/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  <p:sp>
            <p:nvSpPr>
              <p:cNvPr id="7" name="Shape 97"/>
              <p:cNvSpPr txBox="1"/>
              <p:nvPr/>
            </p:nvSpPr>
            <p:spPr>
              <a:xfrm>
                <a:off x="1481672" y="1610279"/>
                <a:ext cx="880396" cy="849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5550" tIns="35550" rIns="35550" bIns="35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SimplyE for Consortia</a:t>
                </a:r>
              </a:p>
            </p:txBody>
          </p:sp>
          <p:sp>
            <p:nvSpPr>
              <p:cNvPr id="8" name="Shape 98"/>
              <p:cNvSpPr/>
              <p:nvPr/>
            </p:nvSpPr>
            <p:spPr>
              <a:xfrm rot="-5400000">
                <a:off x="1551547" y="1270773"/>
                <a:ext cx="75570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9999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9" name="Shape 99"/>
              <p:cNvSpPr/>
              <p:nvPr/>
            </p:nvSpPr>
            <p:spPr>
              <a:xfrm>
                <a:off x="1541587" y="117415"/>
                <a:ext cx="775499" cy="775499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  <p:sp>
            <p:nvSpPr>
              <p:cNvPr id="10" name="Shape 100"/>
              <p:cNvSpPr txBox="1"/>
              <p:nvPr/>
            </p:nvSpPr>
            <p:spPr>
              <a:xfrm>
                <a:off x="1579450" y="155278"/>
                <a:ext cx="699899" cy="6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3000" tIns="33000" rIns="33000" bIns="33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4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Public</a:t>
                </a:r>
                <a:r>
                  <a:rPr lang="en" sz="16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" sz="24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Library</a:t>
                </a:r>
                <a:r>
                  <a:rPr lang="en" sz="16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  <p:sp>
            <p:nvSpPr>
              <p:cNvPr id="11" name="Shape 101"/>
              <p:cNvSpPr/>
              <p:nvPr/>
            </p:nvSpPr>
            <p:spPr>
              <a:xfrm rot="-2514270">
                <a:off x="2236625" y="1465787"/>
                <a:ext cx="679601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2" name="Shape 102"/>
              <p:cNvSpPr/>
              <p:nvPr/>
            </p:nvSpPr>
            <p:spPr>
              <a:xfrm>
                <a:off x="2829293" y="502914"/>
                <a:ext cx="1333723" cy="940972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  <p:sp>
            <p:nvSpPr>
              <p:cNvPr id="13" name="Shape 103"/>
              <p:cNvSpPr txBox="1"/>
              <p:nvPr/>
            </p:nvSpPr>
            <p:spPr>
              <a:xfrm>
                <a:off x="2953986" y="633605"/>
                <a:ext cx="1207611" cy="699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dirty="0" smtClean="0">
                    <a:latin typeface="Calibri"/>
                    <a:ea typeface="Calibri"/>
                    <a:cs typeface="Calibri"/>
                    <a:sym typeface="Calibri"/>
                  </a:rPr>
                  <a:t>Statewide or Consortia </a:t>
                </a:r>
                <a:r>
                  <a:rPr lang="en" sz="20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Content</a:t>
                </a:r>
              </a:p>
            </p:txBody>
          </p:sp>
          <p:sp>
            <p:nvSpPr>
              <p:cNvPr id="14" name="Shape 104"/>
              <p:cNvSpPr/>
              <p:nvPr/>
            </p:nvSpPr>
            <p:spPr>
              <a:xfrm rot="5400000">
                <a:off x="1685046" y="2688688"/>
                <a:ext cx="48870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5" name="Shape 105"/>
              <p:cNvSpPr/>
              <p:nvPr/>
            </p:nvSpPr>
            <p:spPr>
              <a:xfrm>
                <a:off x="1535266" y="2825217"/>
                <a:ext cx="826803" cy="7755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  <p:sp>
            <p:nvSpPr>
              <p:cNvPr id="16" name="Shape 106"/>
              <p:cNvSpPr txBox="1"/>
              <p:nvPr/>
            </p:nvSpPr>
            <p:spPr>
              <a:xfrm>
                <a:off x="1564514" y="2747172"/>
                <a:ext cx="797555" cy="72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400" b="0" i="0" u="none" strike="noStrike" cap="none" dirty="0">
                    <a:latin typeface="Calibri"/>
                    <a:ea typeface="Calibri"/>
                    <a:cs typeface="Calibri"/>
                    <a:sym typeface="Calibri"/>
                  </a:rPr>
                  <a:t>Library Patron</a:t>
                </a:r>
              </a:p>
            </p:txBody>
          </p:sp>
          <p:sp>
            <p:nvSpPr>
              <p:cNvPr id="17" name="Shape 107"/>
              <p:cNvSpPr/>
              <p:nvPr/>
            </p:nvSpPr>
            <p:spPr>
              <a:xfrm rot="-8420310">
                <a:off x="859364" y="1476089"/>
                <a:ext cx="763806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8" name="Shape 108"/>
              <p:cNvSpPr/>
              <p:nvPr/>
            </p:nvSpPr>
            <p:spPr>
              <a:xfrm>
                <a:off x="-337570" y="523224"/>
                <a:ext cx="1284616" cy="920662"/>
              </a:xfrm>
              <a:prstGeom prst="roundRect">
                <a:avLst>
                  <a:gd name="adj" fmla="val 16667"/>
                </a:avLst>
              </a:prstGeom>
              <a:solidFill>
                <a:srgbClr val="476B2D"/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  <p:sp>
            <p:nvSpPr>
              <p:cNvPr id="19" name="Shape 109"/>
              <p:cNvSpPr txBox="1"/>
              <p:nvPr/>
            </p:nvSpPr>
            <p:spPr>
              <a:xfrm>
                <a:off x="-216143" y="561089"/>
                <a:ext cx="1125453" cy="882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0475" tIns="30475" rIns="30475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dirty="0" smtClean="0">
                    <a:latin typeface="Calibri"/>
                    <a:ea typeface="Calibri"/>
                    <a:cs typeface="Calibri"/>
                    <a:sym typeface="Calibri"/>
                  </a:rPr>
                  <a:t>Academic or K12 Library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dirty="0" smtClean="0">
                    <a:latin typeface="Calibri"/>
                    <a:ea typeface="Calibri"/>
                    <a:cs typeface="Calibri"/>
                    <a:sym typeface="Calibri"/>
                  </a:rPr>
                  <a:t>content</a:t>
                </a:r>
                <a:endParaRPr lang="en" sz="2000" b="0" i="0" u="none" strike="noStrike" cap="none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0" name="Shape 1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96972" y="1033234"/>
              <a:ext cx="978000" cy="1050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1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88638" y="994311"/>
              <a:ext cx="1161473" cy="1084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5583436" y="989717"/>
              <a:ext cx="1496738" cy="1089356"/>
              <a:chOff x="4468453" y="1130934"/>
              <a:chExt cx="2584081" cy="2221992"/>
            </a:xfrm>
          </p:grpSpPr>
          <p:pic>
            <p:nvPicPr>
              <p:cNvPr id="23" name="Shape 10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07598" y="1130934"/>
                <a:ext cx="2221992" cy="2221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06178">
                <a:off x="4468453" y="1503814"/>
                <a:ext cx="2584081" cy="755722"/>
              </a:xfrm>
              <a:prstGeom prst="rect">
                <a:avLst/>
              </a:prstGeom>
            </p:spPr>
          </p:pic>
        </p:grpSp>
        <p:cxnSp>
          <p:nvCxnSpPr>
            <p:cNvPr id="25" name="Straight Arrow Connector 24"/>
            <p:cNvCxnSpPr/>
            <p:nvPr/>
          </p:nvCxnSpPr>
          <p:spPr>
            <a:xfrm>
              <a:off x="4793952" y="2088650"/>
              <a:ext cx="1602061" cy="52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475650" y="2121957"/>
              <a:ext cx="1427669" cy="4792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421339" y="2113540"/>
              <a:ext cx="3660" cy="5701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2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1" y="366358"/>
            <a:ext cx="11221244" cy="14005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Low Awareness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0501" y="1482432"/>
            <a:ext cx="10322805" cy="4653963"/>
            <a:chOff x="1057620" y="1482432"/>
            <a:chExt cx="10245686" cy="4873386"/>
          </a:xfrm>
        </p:grpSpPr>
        <p:grpSp>
          <p:nvGrpSpPr>
            <p:cNvPr id="8" name="Group 7"/>
            <p:cNvGrpSpPr/>
            <p:nvPr/>
          </p:nvGrpSpPr>
          <p:grpSpPr>
            <a:xfrm>
              <a:off x="1057620" y="1482432"/>
              <a:ext cx="10245686" cy="4873386"/>
              <a:chOff x="1949986" y="1707614"/>
              <a:chExt cx="8659258" cy="487338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9532" t="3404" r="1868"/>
              <a:stretch/>
            </p:blipFill>
            <p:spPr>
              <a:xfrm>
                <a:off x="1949986" y="1707614"/>
                <a:ext cx="8659258" cy="339813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002" y="5105748"/>
                <a:ext cx="8637226" cy="1475252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915889" y="4215502"/>
              <a:ext cx="1978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1.88 out of 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5888" y="3367532"/>
              <a:ext cx="1978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1.66 out of 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5887" y="5139858"/>
              <a:ext cx="1978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1.53 out of 5</a:t>
              </a:r>
              <a:endParaRPr lang="en-US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64491" y="6296815"/>
            <a:ext cx="919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of 389 respondents from Sept/Oct 2016 (69% public, 16% consortia, 9 academic)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29153" cy="4241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529" y="884274"/>
            <a:ext cx="8278545" cy="5672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51" y="2135989"/>
            <a:ext cx="7884404" cy="497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133" y="616945"/>
            <a:ext cx="6389783" cy="58169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 Top requests for development: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Bookmarks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Holds notification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Related authors or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Star rankings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 enroll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Audio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Annotations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Citations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PDF Format </a:t>
            </a:r>
            <a:r>
              <a:rPr lang="en-US" sz="1600" dirty="0" smtClean="0"/>
              <a:t>(90-95% of academic content is PDF)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About 29% of Respondents are Considering Launching SimplyE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86" y="2404091"/>
            <a:ext cx="9892537" cy="36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7" y="225670"/>
            <a:ext cx="10754370" cy="14005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				(</a:t>
            </a:r>
            <a:r>
              <a:rPr lang="en-US" dirty="0" smtClean="0">
                <a:solidFill>
                  <a:schemeClr val="tx1"/>
                </a:solidFill>
              </a:rPr>
              <a:t>coming soon)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17" y="2633887"/>
            <a:ext cx="3346387" cy="2490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739806" y="5015870"/>
            <a:ext cx="508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Launch by the end of 2016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45" y="3162556"/>
            <a:ext cx="5801859" cy="1759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68038"/>
          <a:stretch/>
        </p:blipFill>
        <p:spPr>
          <a:xfrm rot="19978914">
            <a:off x="5318183" y="2602279"/>
            <a:ext cx="2277390" cy="569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4167" y="5246702"/>
            <a:ext cx="2963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Top 500 Gutenberg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English titles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Spanish titles</a:t>
            </a:r>
          </a:p>
        </p:txBody>
      </p:sp>
      <p:pic>
        <p:nvPicPr>
          <p:cNvPr id="1028" name="Picture 4" descr="Image result for cc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206646"/>
            <a:ext cx="2824358" cy="17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32" y="399363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Other </a:t>
            </a:r>
            <a:r>
              <a:rPr lang="en-US" b="1" dirty="0" smtClean="0">
                <a:solidFill>
                  <a:schemeClr val="tx1"/>
                </a:solidFill>
              </a:rPr>
              <a:t>Possible Open </a:t>
            </a:r>
            <a:r>
              <a:rPr lang="en-US" b="1" dirty="0" smtClean="0">
                <a:solidFill>
                  <a:schemeClr val="tx1"/>
                </a:solidFill>
              </a:rPr>
              <a:t>Content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46110" y="1465641"/>
            <a:ext cx="4396338" cy="576262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Scholarly Content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7000763" y="1588517"/>
            <a:ext cx="4396339" cy="576262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Popular Content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19" y="4893433"/>
            <a:ext cx="3841034" cy="760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60" y="2395594"/>
            <a:ext cx="3841034" cy="1046839"/>
          </a:xfrm>
          <a:prstGeom prst="rect">
            <a:avLst/>
          </a:prstGeom>
        </p:spPr>
      </p:pic>
      <p:pic>
        <p:nvPicPr>
          <p:cNvPr id="2054" name="Picture 6" descr="Image result for unglue 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0" b="20583"/>
          <a:stretch/>
        </p:blipFill>
        <p:spPr bwMode="auto">
          <a:xfrm>
            <a:off x="7094520" y="2673745"/>
            <a:ext cx="2651727" cy="15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pen education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99" y="4038134"/>
            <a:ext cx="2767434" cy="22424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14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More Possible Open Content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10"/>
          <p:cNvSpPr>
            <a:spLocks noGrp="1"/>
          </p:cNvSpPr>
          <p:nvPr>
            <p:ph idx="1"/>
          </p:nvPr>
        </p:nvSpPr>
        <p:spPr>
          <a:xfrm>
            <a:off x="412629" y="4450241"/>
            <a:ext cx="3374070" cy="2638192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 smtClean="0"/>
              <a:t>or </a:t>
            </a:r>
            <a:r>
              <a:rPr lang="en-US" dirty="0" smtClean="0"/>
              <a:t>state </a:t>
            </a:r>
            <a:r>
              <a:rPr lang="en-US" dirty="0" smtClean="0"/>
              <a:t>government </a:t>
            </a:r>
            <a:r>
              <a:rPr lang="en-US" dirty="0" smtClean="0"/>
              <a:t>publications</a:t>
            </a:r>
          </a:p>
          <a:p>
            <a:r>
              <a:rPr lang="en-US" dirty="0" smtClean="0"/>
              <a:t>Specific types of federal publication (i.e., EPA documents only)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5" y="2116948"/>
            <a:ext cx="2331720" cy="2069592"/>
          </a:xfrm>
          <a:prstGeom prst="rect">
            <a:avLst/>
          </a:prstGeom>
        </p:spPr>
      </p:pic>
      <p:pic>
        <p:nvPicPr>
          <p:cNvPr id="6" name="Picture 12" descr="Image result for self publi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03" y="2212394"/>
            <a:ext cx="2961219" cy="19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25" y="2164671"/>
            <a:ext cx="2685417" cy="2237847"/>
          </a:xfrm>
          <a:prstGeom prst="rect">
            <a:avLst/>
          </a:prstGeom>
        </p:spPr>
      </p:pic>
      <p:sp>
        <p:nvSpPr>
          <p:cNvPr id="11" name="Content Placeholder 10"/>
          <p:cNvSpPr txBox="1">
            <a:spLocks/>
          </p:cNvSpPr>
          <p:nvPr/>
        </p:nvSpPr>
        <p:spPr>
          <a:xfrm>
            <a:off x="8471900" y="4764005"/>
            <a:ext cx="3374070" cy="263819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Local indie presses</a:t>
            </a:r>
          </a:p>
          <a:p>
            <a:r>
              <a:rPr lang="en-US" dirty="0" smtClean="0"/>
              <a:t>Local histories</a:t>
            </a:r>
          </a:p>
          <a:p>
            <a:r>
              <a:rPr lang="en-US" dirty="0" smtClean="0"/>
              <a:t>Local writing contests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67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6" y="233643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Hype Cycle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hype 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6" y="1256726"/>
            <a:ext cx="10094319" cy="54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1" y="259081"/>
            <a:ext cx="11359424" cy="14005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CALIFA &amp; Kansas: Douglas </a:t>
            </a:r>
            <a:r>
              <a:rPr lang="en-US" dirty="0" smtClean="0">
                <a:solidFill>
                  <a:schemeClr val="tx1"/>
                </a:solidFill>
              </a:rPr>
              <a:t>County Model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8379" y="1261577"/>
            <a:ext cx="8395187" cy="50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swatch.nationalgeographic.com/files/2009/05/wildebeest-migration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"/>
            <a:ext cx="12268200" cy="68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957715" y="479612"/>
            <a:ext cx="10234285" cy="15234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solidFill>
                  <a:schemeClr val="tx1"/>
                </a:solidFill>
              </a:rPr>
              <a:t>If you want to go fast,   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  go alone;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If you want to go far, 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  go together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7074857" y="4514626"/>
            <a:ext cx="3782209" cy="4616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African Proverb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3"/>
          <p:cNvSpPr txBox="1">
            <a:spLocks noGrp="1"/>
          </p:cNvSpPr>
          <p:nvPr>
            <p:ph type="title"/>
          </p:nvPr>
        </p:nvSpPr>
        <p:spPr>
          <a:xfrm>
            <a:off x="1785846" y="92465"/>
            <a:ext cx="7315200" cy="11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is SimplyE?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7531" y="1332598"/>
            <a:ext cx="9741222" cy="4779293"/>
            <a:chOff x="960121" y="1454405"/>
            <a:chExt cx="6981860" cy="3882691"/>
          </a:xfrm>
        </p:grpSpPr>
        <p:pic>
          <p:nvPicPr>
            <p:cNvPr id="4" name="Shape 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0121" y="1702785"/>
              <a:ext cx="2120634" cy="2120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Shape 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1073" y="1702785"/>
              <a:ext cx="1800908" cy="135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96"/>
            <p:cNvPicPr preferRelativeResize="0">
              <a:picLocks/>
            </p:cNvPicPr>
            <p:nvPr/>
          </p:nvPicPr>
          <p:blipFill rotWithShape="1">
            <a:blip r:embed="rId5">
              <a:alphaModFix/>
            </a:blip>
            <a:srcRect t="-25250" b="-25250"/>
            <a:stretch/>
          </p:blipFill>
          <p:spPr>
            <a:xfrm>
              <a:off x="3336267" y="1454405"/>
              <a:ext cx="2562907" cy="1599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97"/>
            <p:cNvSpPr txBox="1"/>
            <p:nvPr/>
          </p:nvSpPr>
          <p:spPr>
            <a:xfrm>
              <a:off x="1001855" y="4167545"/>
              <a:ext cx="3246119" cy="1169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Brooklyn Public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Boston Public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Sacramento Public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Santa Clara County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Alameda </a:t>
              </a:r>
              <a:r>
                <a:rPr lang="en-US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Library</a:t>
              </a:r>
            </a:p>
          </p:txBody>
        </p:sp>
        <p:sp>
          <p:nvSpPr>
            <p:cNvPr id="8" name="Shape 98"/>
            <p:cNvSpPr txBox="1"/>
            <p:nvPr/>
          </p:nvSpPr>
          <p:spPr>
            <a:xfrm>
              <a:off x="3461694" y="4167543"/>
              <a:ext cx="3246119" cy="9541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latin typeface="Arial"/>
                  <a:ea typeface="Arial"/>
                  <a:cs typeface="Arial"/>
                  <a:sym typeface="Arial"/>
                </a:rPr>
                <a:t>Kent District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latin typeface="Arial"/>
                  <a:ea typeface="Arial"/>
                  <a:cs typeface="Arial"/>
                  <a:sym typeface="Arial"/>
                </a:rPr>
                <a:t>Cincinnati County Public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latin typeface="Arial"/>
                  <a:ea typeface="Arial"/>
                  <a:cs typeface="Arial"/>
                  <a:sym typeface="Arial"/>
                </a:rPr>
                <a:t>Cuyahoga County Public Library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lang="en-US" b="0" i="0" u="none" strike="noStrike" cap="none" dirty="0">
                  <a:latin typeface="Arial"/>
                  <a:ea typeface="Arial"/>
                  <a:cs typeface="Arial"/>
                  <a:sym typeface="Arial"/>
                </a:rPr>
                <a:t>Chattanooga Public Library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10" y="4522994"/>
            <a:ext cx="2577689" cy="1472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1334" y="306418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Grant: Library Simplified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3"/>
          <p:cNvSpPr txBox="1">
            <a:spLocks noGrp="1"/>
          </p:cNvSpPr>
          <p:nvPr>
            <p:ph type="title"/>
          </p:nvPr>
        </p:nvSpPr>
        <p:spPr>
          <a:xfrm>
            <a:off x="717549" y="1276593"/>
            <a:ext cx="9948231" cy="186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* 3 clicks and read</a:t>
            </a:r>
            <a:br>
              <a:rPr lang="en-US" sz="4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* A good reader</a:t>
            </a:r>
            <a:r>
              <a:rPr lang="en-US" sz="40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* Merged ebooks collections</a:t>
            </a:r>
            <a:endParaRPr lang="en-US"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9253" y="3830503"/>
            <a:ext cx="11317777" cy="2256728"/>
            <a:chOff x="371118" y="3411862"/>
            <a:chExt cx="11317777" cy="2256728"/>
          </a:xfrm>
        </p:grpSpPr>
        <p:pic>
          <p:nvPicPr>
            <p:cNvPr id="17" name="Shape 1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25931" y="3412370"/>
              <a:ext cx="2221992" cy="2221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0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09301" y="3446598"/>
              <a:ext cx="2221992" cy="2221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66395" y="3411862"/>
              <a:ext cx="2222500" cy="222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10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1118" y="3446598"/>
              <a:ext cx="2120634" cy="2120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06178">
              <a:off x="6370156" y="3819478"/>
              <a:ext cx="2584081" cy="755722"/>
            </a:xfrm>
            <a:prstGeom prst="rect">
              <a:avLst/>
            </a:prstGeom>
          </p:spPr>
        </p:pic>
        <p:sp>
          <p:nvSpPr>
            <p:cNvPr id="28" name="Equal 27"/>
            <p:cNvSpPr/>
            <p:nvPr/>
          </p:nvSpPr>
          <p:spPr>
            <a:xfrm>
              <a:off x="2676738" y="4197339"/>
              <a:ext cx="694688" cy="517793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5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254" y="1301675"/>
            <a:ext cx="4907545" cy="4420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11238" y="5721710"/>
            <a:ext cx="3852337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“Open </a:t>
            </a:r>
            <a:r>
              <a:rPr lang="en-US" dirty="0">
                <a:solidFill>
                  <a:schemeClr val="bg1"/>
                </a:solidFill>
              </a:rPr>
              <a:t>eBooks is soon to celebrate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>
                <a:solidFill>
                  <a:schemeClr val="bg1"/>
                </a:solidFill>
              </a:rPr>
              <a:t>million </a:t>
            </a:r>
            <a:r>
              <a:rPr lang="en-US" dirty="0" smtClean="0">
                <a:solidFill>
                  <a:schemeClr val="bg1"/>
                </a:solidFill>
              </a:rPr>
              <a:t>ebooks </a:t>
            </a:r>
            <a:r>
              <a:rPr lang="en-US" dirty="0">
                <a:solidFill>
                  <a:schemeClr val="bg1"/>
                </a:solidFill>
              </a:rPr>
              <a:t>checked </a:t>
            </a:r>
            <a:r>
              <a:rPr lang="en-US" dirty="0" smtClean="0">
                <a:solidFill>
                  <a:schemeClr val="bg1"/>
                </a:solidFill>
              </a:rPr>
              <a:t>out”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974" y="5829286"/>
            <a:ext cx="3377848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NYPL: 30% increase in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ebook</a:t>
            </a:r>
            <a:r>
              <a:rPr lang="en-US" dirty="0" smtClean="0">
                <a:solidFill>
                  <a:schemeClr val="bg1"/>
                </a:solidFill>
              </a:rPr>
              <a:t> circulation since launch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23" y="1614344"/>
            <a:ext cx="4789481" cy="400092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SimplyE</a:t>
            </a:r>
            <a:r>
              <a:rPr lang="en-US" dirty="0" smtClean="0">
                <a:solidFill>
                  <a:schemeClr val="tx1"/>
                </a:solidFill>
              </a:rPr>
              <a:t> Live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8588" y="2658359"/>
            <a:ext cx="1223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IMLS</a:t>
            </a:r>
          </a:p>
          <a:p>
            <a:r>
              <a:rPr lang="en-US" dirty="0" smtClean="0"/>
              <a:t>NYPL</a:t>
            </a:r>
          </a:p>
          <a:p>
            <a:r>
              <a:rPr lang="en-US" dirty="0" smtClean="0"/>
              <a:t>DPLA</a:t>
            </a:r>
          </a:p>
          <a:p>
            <a:r>
              <a:rPr lang="en-US" dirty="0" smtClean="0"/>
              <a:t>First Book</a:t>
            </a:r>
          </a:p>
          <a:p>
            <a:r>
              <a:rPr lang="en-US" dirty="0" smtClean="0"/>
              <a:t>Baker &amp;</a:t>
            </a:r>
          </a:p>
          <a:p>
            <a:r>
              <a:rPr lang="en-US" dirty="0" smtClean="0"/>
              <a:t>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9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927" t="6286" r="3959" b="4239"/>
          <a:stretch/>
        </p:blipFill>
        <p:spPr>
          <a:xfrm>
            <a:off x="958466" y="77118"/>
            <a:ext cx="9793997" cy="6742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9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1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1890</TotalTime>
  <Words>489</Words>
  <Application>Microsoft Office PowerPoint</Application>
  <PresentationFormat>Widescreen</PresentationFormat>
  <Paragraphs>133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Wingdings 3</vt:lpstr>
      <vt:lpstr>Ion</vt:lpstr>
      <vt:lpstr>SimplyE … ebook dreams and struggles  </vt:lpstr>
      <vt:lpstr>Hype Cycle</vt:lpstr>
      <vt:lpstr>What is SimplyE?</vt:lpstr>
      <vt:lpstr>  Value Proposition    * 3 clicks and read   * A good reader   * Merged ebooks collections</vt:lpstr>
      <vt:lpstr>SimplyE Live</vt:lpstr>
      <vt:lpstr>PowerPoint Presentation</vt:lpstr>
      <vt:lpstr>PowerPoint Presentation</vt:lpstr>
      <vt:lpstr>PowerPoint Presentation</vt:lpstr>
      <vt:lpstr>PowerPoint Presentation</vt:lpstr>
      <vt:lpstr>         ROLE</vt:lpstr>
      <vt:lpstr>SimplyE for Consortia</vt:lpstr>
      <vt:lpstr>SimplyE Model</vt:lpstr>
      <vt:lpstr>PowerPoint Presentation</vt:lpstr>
      <vt:lpstr>Low Awareness</vt:lpstr>
      <vt:lpstr>PowerPoint Presentation</vt:lpstr>
      <vt:lpstr>About 29% of Respondents are Considering Launching SimplyE</vt:lpstr>
      <vt:lpstr>        (coming soon)</vt:lpstr>
      <vt:lpstr>Other Possible Open Content</vt:lpstr>
      <vt:lpstr>More Possible Open Content</vt:lpstr>
      <vt:lpstr>CALIFA &amp; Kansas: Douglas County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SimplyE …  or the struggle to control ebooks</dc:title>
  <dc:creator>peer reviewer</dc:creator>
  <cp:lastModifiedBy>Valerie Horton Horton</cp:lastModifiedBy>
  <cp:revision>56</cp:revision>
  <dcterms:created xsi:type="dcterms:W3CDTF">2016-09-20T15:39:17Z</dcterms:created>
  <dcterms:modified xsi:type="dcterms:W3CDTF">2016-10-20T17:52:13Z</dcterms:modified>
</cp:coreProperties>
</file>